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63" r:id="rId6"/>
    <p:sldId id="266" r:id="rId7"/>
    <p:sldId id="279" r:id="rId8"/>
    <p:sldId id="268" r:id="rId9"/>
    <p:sldId id="276" r:id="rId10"/>
    <p:sldId id="269" r:id="rId11"/>
    <p:sldId id="270" r:id="rId12"/>
    <p:sldId id="275" r:id="rId13"/>
    <p:sldId id="277" r:id="rId14"/>
    <p:sldId id="272"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4408EB-2276-40CF-A40C-9E61F6088A81}" v="219" dt="2023-03-23T10:50:57.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429" autoAdjust="0"/>
  </p:normalViewPr>
  <p:slideViewPr>
    <p:cSldViewPr snapToGrid="0">
      <p:cViewPr varScale="1">
        <p:scale>
          <a:sx n="46" d="100"/>
          <a:sy n="46" d="100"/>
        </p:scale>
        <p:origin x="1444" y="3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415EF-F098-4688-9C1D-E608E2AEE463}"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D8C8D-EB01-42CC-B259-AD234E93A8D9}" type="slidenum">
              <a:rPr lang="en-GB" smtClean="0"/>
              <a:t>‹#›</a:t>
            </a:fld>
            <a:endParaRPr lang="en-GB"/>
          </a:p>
        </p:txBody>
      </p:sp>
    </p:spTree>
    <p:extLst>
      <p:ext uri="{BB962C8B-B14F-4D97-AF65-F5344CB8AC3E}">
        <p14:creationId xmlns:p14="http://schemas.microsoft.com/office/powerpoint/2010/main" val="107315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Hello, my name is Zsolt, and welcome to the presentation section of my level four individual </a:t>
            </a:r>
            <a:r>
              <a:rPr lang="en-GB" noProof="0" dirty="0" err="1"/>
              <a:t>porject</a:t>
            </a:r>
            <a:r>
              <a:rPr lang="en-GB" noProof="0" dirty="0"/>
              <a:t>: Developing a machine learning webapp for qualitative data analysis.</a:t>
            </a:r>
          </a:p>
        </p:txBody>
      </p:sp>
      <p:sp>
        <p:nvSpPr>
          <p:cNvPr id="4" name="Slide Number Placeholder 3"/>
          <p:cNvSpPr>
            <a:spLocks noGrp="1"/>
          </p:cNvSpPr>
          <p:nvPr>
            <p:ph type="sldNum" sz="quarter" idx="5"/>
          </p:nvPr>
        </p:nvSpPr>
        <p:spPr/>
        <p:txBody>
          <a:bodyPr/>
          <a:lstStyle/>
          <a:p>
            <a:fld id="{BBAD8C8D-EB01-42CC-B259-AD234E93A8D9}" type="slidenum">
              <a:rPr lang="en-GB" smtClean="0"/>
              <a:t>1</a:t>
            </a:fld>
            <a:endParaRPr lang="en-GB"/>
          </a:p>
        </p:txBody>
      </p:sp>
    </p:spTree>
    <p:extLst>
      <p:ext uri="{BB962C8B-B14F-4D97-AF65-F5344CB8AC3E}">
        <p14:creationId xmlns:p14="http://schemas.microsoft.com/office/powerpoint/2010/main" val="196604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feedback and the few unfinished stretch goals, there are a few options for future work. First, the project's main aim was to include one type of machine learning. Even though by the end, two different techniques were implemented, these can still be supplemented with other types of machine learning. For example, if the user could provide a sufficient training set, the system could automate manual </a:t>
            </a:r>
            <a:r>
              <a:rPr lang="en-GB" dirty="0" err="1"/>
              <a:t>coding.But</a:t>
            </a:r>
            <a:r>
              <a:rPr lang="en-GB" dirty="0"/>
              <a:t> as seen on the slides, multiple ways exist to increase the efficiency and reliability of the existing topic modelling technique. Finally, as it was very much suggested by the evaluation participants, it would be beneficial to include more precise instructions and guidance throughout the analysis pages. Dealing with these, rather than keeping them separate, will help first-time users.</a:t>
            </a:r>
          </a:p>
        </p:txBody>
      </p:sp>
      <p:sp>
        <p:nvSpPr>
          <p:cNvPr id="4" name="Slide Number Placeholder 3"/>
          <p:cNvSpPr>
            <a:spLocks noGrp="1"/>
          </p:cNvSpPr>
          <p:nvPr>
            <p:ph type="sldNum" sz="quarter" idx="5"/>
          </p:nvPr>
        </p:nvSpPr>
        <p:spPr/>
        <p:txBody>
          <a:bodyPr/>
          <a:lstStyle/>
          <a:p>
            <a:fld id="{BBAD8C8D-EB01-42CC-B259-AD234E93A8D9}" type="slidenum">
              <a:rPr lang="en-GB" smtClean="0"/>
              <a:t>11</a:t>
            </a:fld>
            <a:endParaRPr lang="en-GB"/>
          </a:p>
        </p:txBody>
      </p:sp>
    </p:spTree>
    <p:extLst>
      <p:ext uri="{BB962C8B-B14F-4D97-AF65-F5344CB8AC3E}">
        <p14:creationId xmlns:p14="http://schemas.microsoft.com/office/powerpoint/2010/main" val="419424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Here is a quick overview of this presentation. First we will look at the theoretical background this project </a:t>
            </a:r>
            <a:r>
              <a:rPr lang="hu-HU" noProof="0" dirty="0"/>
              <a:t>is </a:t>
            </a:r>
            <a:r>
              <a:rPr lang="en-GB" noProof="0" dirty="0"/>
              <a:t>built upon then we will analyse the requirements and designs extracted from them. Then, I will introduce the chosen technologies and demonstrate the finished system. Finally, I will cover the testing and evaluation of the finished project and introduce some ideas for future work.</a:t>
            </a:r>
          </a:p>
        </p:txBody>
      </p:sp>
      <p:sp>
        <p:nvSpPr>
          <p:cNvPr id="4" name="Slide Number Placeholder 3"/>
          <p:cNvSpPr>
            <a:spLocks noGrp="1"/>
          </p:cNvSpPr>
          <p:nvPr>
            <p:ph type="sldNum" sz="quarter" idx="5"/>
          </p:nvPr>
        </p:nvSpPr>
        <p:spPr/>
        <p:txBody>
          <a:bodyPr/>
          <a:lstStyle/>
          <a:p>
            <a:fld id="{BBAD8C8D-EB01-42CC-B259-AD234E93A8D9}" type="slidenum">
              <a:rPr lang="en-GB" smtClean="0"/>
              <a:t>2</a:t>
            </a:fld>
            <a:endParaRPr lang="en-GB"/>
          </a:p>
        </p:txBody>
      </p:sp>
    </p:spTree>
    <p:extLst>
      <p:ext uri="{BB962C8B-B14F-4D97-AF65-F5344CB8AC3E}">
        <p14:creationId xmlns:p14="http://schemas.microsoft.com/office/powerpoint/2010/main" val="1797698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order to cover our background, first, we need to answer the big question. How do machine learning and qualitative data analysis meet? Qualitative research focuses on the experience of the individual or group and gives detailed descriptions of various phenomena. However, because of this, many people label it subjective and unreliable. This unreliability also comes from analysing a large data set being extremely time-consuming. Multiple researchers often code different subsets of the data rather than one person manually coding everything. However, including more researchers in this early data analysis stage can result in discrepancies, which is why some people still think that the yielded results are slightly unreliable. Hence, many of these qualitative research papers often opt for a smaller sample size, which affects the generalizability and reproducibility of these </a:t>
            </a:r>
            <a:r>
              <a:rPr lang="en-GB" dirty="0" err="1"/>
              <a:t>results.On</a:t>
            </a:r>
            <a:r>
              <a:rPr lang="en-GB" dirty="0"/>
              <a:t> the other hand, machine learning is becoming very accessible these days, and it can help qualitative data analysis techniques overcome these shortcomings. A correctly utilised machine learning model can create less subjective coding and produce more reliable and reproducible results. This is based on the assumption that machine learning models work on strict statistical rules rather than personal context. Hence, they are considered to be more objective. Finally, using these models can also speed up the analysis, as the model can process and create initial codes much faster than a manual coder could. This mixture of the two fields has been previously explored by multiple researchers. There have been suggestions on how to incorporate the two fields together on a theoretical basis. And quite a few papers are already utilising machine learning techniques to supplement qualitative data analysis.</a:t>
            </a:r>
            <a:r>
              <a:rPr lang="hu-HU" dirty="0"/>
              <a:t> </a:t>
            </a:r>
            <a:r>
              <a:rPr lang="en-GB" dirty="0"/>
              <a:t>For qualitative researchers, there have been multiple applications out there that aim to ease the</a:t>
            </a:r>
            <a:r>
              <a:rPr lang="hu-HU" dirty="0" err="1"/>
              <a:t>ir</a:t>
            </a:r>
            <a:r>
              <a:rPr lang="en-GB" dirty="0"/>
              <a:t> workload</a:t>
            </a:r>
            <a:r>
              <a:rPr lang="hu-HU"/>
              <a:t> </a:t>
            </a:r>
            <a:r>
              <a:rPr lang="en-GB"/>
              <a:t>by </a:t>
            </a:r>
            <a:r>
              <a:rPr lang="en-GB" dirty="0"/>
              <a:t>offering organisational help. Some of the prominent products like NVivo </a:t>
            </a:r>
            <a:r>
              <a:rPr lang="en-GB" dirty="0" err="1"/>
              <a:t>ATLAS.ti</a:t>
            </a:r>
            <a:r>
              <a:rPr lang="en-GB" dirty="0"/>
              <a:t> or LIWC recently ventured into using different machine-learning techniques to help enhance their power and help their users. Based on the existing literature and the existing applications, topic modelling and sentiment analysis are the two most prominent machine learning techniques.</a:t>
            </a:r>
          </a:p>
        </p:txBody>
      </p:sp>
      <p:sp>
        <p:nvSpPr>
          <p:cNvPr id="4" name="Slide Number Placeholder 3"/>
          <p:cNvSpPr>
            <a:spLocks noGrp="1"/>
          </p:cNvSpPr>
          <p:nvPr>
            <p:ph type="sldNum" sz="quarter" idx="5"/>
          </p:nvPr>
        </p:nvSpPr>
        <p:spPr/>
        <p:txBody>
          <a:bodyPr/>
          <a:lstStyle/>
          <a:p>
            <a:fld id="{BBAD8C8D-EB01-42CC-B259-AD234E93A8D9}" type="slidenum">
              <a:rPr lang="en-GB" smtClean="0"/>
              <a:t>3</a:t>
            </a:fld>
            <a:endParaRPr lang="en-GB"/>
          </a:p>
        </p:txBody>
      </p:sp>
    </p:spTree>
    <p:extLst>
      <p:ext uri="{BB962C8B-B14F-4D97-AF65-F5344CB8AC3E}">
        <p14:creationId xmlns:p14="http://schemas.microsoft.com/office/powerpoint/2010/main" val="1059158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a:lnSpc>
                <a:spcPct val="90000"/>
              </a:lnSpc>
              <a:spcAft>
                <a:spcPts val="600"/>
              </a:spcAft>
            </a:pPr>
            <a:r>
              <a:rPr lang="en-GB" sz="1400" b="0" dirty="0"/>
              <a:t>Based on the existing literature and products, a list of requirements was compiled. These were done using the Moscow technique, categorising every requirement into must-have, should-have, could-have and would-be-nice-to-have categories. Further to that, these functional requirements were divided into two larger sets regarding the container and the machine learning scripts themselves. So, the container requirements described how the proposed system should look like and what logic it should follow. While the machine learning requirements described the input and the output and some of the low levels of the logic of how the models are created and trained. Further to that, we also had a few non-functional requirements. One of the highest priority non-functional requirements was availability so that the system is widely available to many users. Security and privacy were also among the top ones to adhere to privacy regulations like GDPR. Some examples are currently on the slides, but a full set is available within the dissertation. </a:t>
            </a:r>
            <a:endParaRPr lang="en-GB" b="0" dirty="0"/>
          </a:p>
        </p:txBody>
      </p:sp>
      <p:sp>
        <p:nvSpPr>
          <p:cNvPr id="4" name="Slide Number Placeholder 3"/>
          <p:cNvSpPr>
            <a:spLocks noGrp="1"/>
          </p:cNvSpPr>
          <p:nvPr>
            <p:ph type="sldNum" sz="quarter" idx="5"/>
          </p:nvPr>
        </p:nvSpPr>
        <p:spPr/>
        <p:txBody>
          <a:bodyPr/>
          <a:lstStyle/>
          <a:p>
            <a:fld id="{BBAD8C8D-EB01-42CC-B259-AD234E93A8D9}" type="slidenum">
              <a:rPr lang="en-GB" smtClean="0"/>
              <a:t>4</a:t>
            </a:fld>
            <a:endParaRPr lang="en-GB"/>
          </a:p>
        </p:txBody>
      </p:sp>
    </p:spTree>
    <p:extLst>
      <p:ext uri="{BB962C8B-B14F-4D97-AF65-F5344CB8AC3E}">
        <p14:creationId xmlns:p14="http://schemas.microsoft.com/office/powerpoint/2010/main" val="149328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after gathering and organising the requirements was to create the design elements before starting the implementation. One of the major design elements </a:t>
            </a:r>
            <a:r>
              <a:rPr lang="hu-HU" dirty="0" err="1"/>
              <a:t>were</a:t>
            </a:r>
            <a:r>
              <a:rPr lang="en-GB" dirty="0"/>
              <a:t> the wireframes and </a:t>
            </a:r>
            <a:r>
              <a:rPr lang="hu-HU" dirty="0" err="1"/>
              <a:t>the</a:t>
            </a:r>
            <a:r>
              <a:rPr lang="hu-HU" dirty="0"/>
              <a:t> </a:t>
            </a:r>
            <a:r>
              <a:rPr lang="en-GB" dirty="0"/>
              <a:t>prototype. On the slides, wireframes represent the most essential part of the system: uploading the files and then displaying the results based on those files. The user can select the analyser, and we will receive general guidance about the process and how to format files. Then with one button click and sometime later, they will be redirected to a results page which is on the right-hand-side, where they will be welcomed again by some guidance on how to interpret the results and the high-level description of their results and, finally, </a:t>
            </a:r>
            <a:r>
              <a:rPr lang="en-GB" dirty="0" err="1"/>
              <a:t>gonna</a:t>
            </a:r>
            <a:r>
              <a:rPr lang="en-GB" dirty="0"/>
              <a:t> be the option to actually download that results. In this process, six wireframes were created to represent the system and converted into a realistic prototype using Figma. Both are fully available within the dissertation and in the compressed folder.</a:t>
            </a:r>
          </a:p>
        </p:txBody>
      </p:sp>
      <p:sp>
        <p:nvSpPr>
          <p:cNvPr id="4" name="Slide Number Placeholder 3"/>
          <p:cNvSpPr>
            <a:spLocks noGrp="1"/>
          </p:cNvSpPr>
          <p:nvPr>
            <p:ph type="sldNum" sz="quarter" idx="5"/>
          </p:nvPr>
        </p:nvSpPr>
        <p:spPr/>
        <p:txBody>
          <a:bodyPr/>
          <a:lstStyle/>
          <a:p>
            <a:fld id="{BBAD8C8D-EB01-42CC-B259-AD234E93A8D9}" type="slidenum">
              <a:rPr lang="en-GB" smtClean="0"/>
              <a:t>5</a:t>
            </a:fld>
            <a:endParaRPr lang="en-GB"/>
          </a:p>
        </p:txBody>
      </p:sp>
    </p:spTree>
    <p:extLst>
      <p:ext uri="{BB962C8B-B14F-4D97-AF65-F5344CB8AC3E}">
        <p14:creationId xmlns:p14="http://schemas.microsoft.com/office/powerpoint/2010/main" val="293419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to the wireframes, based on the requirements, a software architecture diagram and a user activity diagram were created to represent the logic system and how a user would actually use the system. So the software architecture describes the conventional model view controller setup, supplemented by a unique addition: the machine learning script that is the core part of this project. The user activity diagram showcases how a user flow should look like</a:t>
            </a:r>
            <a:r>
              <a:rPr lang="hu-HU" dirty="0"/>
              <a:t>.</a:t>
            </a:r>
          </a:p>
          <a:p>
            <a:r>
              <a:rPr lang="hu-HU" dirty="0"/>
              <a:t>I</a:t>
            </a:r>
            <a:r>
              <a:rPr lang="en-GB" dirty="0"/>
              <a:t>n short, people would access the site</a:t>
            </a:r>
            <a:r>
              <a:rPr lang="hu-HU" dirty="0"/>
              <a:t> and </a:t>
            </a:r>
            <a:r>
              <a:rPr lang="en-GB" dirty="0"/>
              <a:t>gather information on how the site works and how to format their files</a:t>
            </a:r>
            <a:r>
              <a:rPr lang="hu-HU" dirty="0"/>
              <a:t> </a:t>
            </a:r>
            <a:r>
              <a:rPr lang="hu-HU" dirty="0" err="1"/>
              <a:t>which</a:t>
            </a:r>
            <a:r>
              <a:rPr lang="hu-HU" dirty="0"/>
              <a:t> </a:t>
            </a:r>
            <a:r>
              <a:rPr lang="hu-HU" dirty="0" err="1"/>
              <a:t>they</a:t>
            </a:r>
            <a:r>
              <a:rPr lang="hu-HU" dirty="0"/>
              <a:t> </a:t>
            </a:r>
            <a:r>
              <a:rPr lang="hu-HU" dirty="0" err="1"/>
              <a:t>would</a:t>
            </a:r>
            <a:r>
              <a:rPr lang="hu-HU" dirty="0"/>
              <a:t> </a:t>
            </a:r>
            <a:r>
              <a:rPr lang="hu-HU" dirty="0" err="1"/>
              <a:t>need</a:t>
            </a:r>
            <a:r>
              <a:rPr lang="hu-HU" dirty="0"/>
              <a:t> </a:t>
            </a:r>
            <a:r>
              <a:rPr lang="hu-HU" dirty="0" err="1"/>
              <a:t>to</a:t>
            </a:r>
            <a:r>
              <a:rPr lang="hu-HU" dirty="0"/>
              <a:t> </a:t>
            </a:r>
            <a:r>
              <a:rPr lang="hu-HU" dirty="0" err="1"/>
              <a:t>follow</a:t>
            </a:r>
            <a:r>
              <a:rPr lang="hu-HU" dirty="0"/>
              <a:t>. T</a:t>
            </a:r>
            <a:r>
              <a:rPr lang="en-GB" dirty="0"/>
              <a:t>hen they would select which type of analysis they would want to do</a:t>
            </a:r>
            <a:r>
              <a:rPr lang="hu-HU" dirty="0"/>
              <a:t> and </a:t>
            </a:r>
            <a:r>
              <a:rPr lang="en-GB" dirty="0"/>
              <a:t>upload their files</a:t>
            </a:r>
            <a:r>
              <a:rPr lang="hu-HU" dirty="0"/>
              <a:t>.</a:t>
            </a:r>
            <a:r>
              <a:rPr lang="en-GB" dirty="0"/>
              <a:t> </a:t>
            </a:r>
            <a:r>
              <a:rPr lang="hu-HU" dirty="0" err="1"/>
              <a:t>Once</a:t>
            </a:r>
            <a:r>
              <a:rPr lang="hu-HU" dirty="0"/>
              <a:t> </a:t>
            </a:r>
            <a:r>
              <a:rPr lang="hu-HU" dirty="0" err="1"/>
              <a:t>the</a:t>
            </a:r>
            <a:r>
              <a:rPr lang="hu-HU" dirty="0"/>
              <a:t> </a:t>
            </a:r>
            <a:r>
              <a:rPr lang="hu-HU" dirty="0" err="1"/>
              <a:t>click</a:t>
            </a:r>
            <a:r>
              <a:rPr lang="en-GB" dirty="0"/>
              <a:t> OK</a:t>
            </a:r>
            <a:r>
              <a:rPr lang="hu-HU" dirty="0"/>
              <a:t> e</a:t>
            </a:r>
            <a:r>
              <a:rPr lang="en-GB" dirty="0" err="1"/>
              <a:t>verything</a:t>
            </a:r>
            <a:r>
              <a:rPr lang="en-GB" dirty="0"/>
              <a:t> else is</a:t>
            </a:r>
            <a:r>
              <a:rPr lang="hu-HU" dirty="0"/>
              <a:t> </a:t>
            </a:r>
            <a:r>
              <a:rPr lang="en-GB" dirty="0"/>
              <a:t>handled by the system</a:t>
            </a:r>
            <a:r>
              <a:rPr lang="hu-HU" dirty="0"/>
              <a:t>.</a:t>
            </a:r>
            <a:r>
              <a:rPr lang="en-GB" dirty="0"/>
              <a:t> </a:t>
            </a:r>
            <a:r>
              <a:rPr lang="hu-HU" dirty="0" err="1"/>
              <a:t>It</a:t>
            </a:r>
            <a:r>
              <a:rPr lang="en-GB" dirty="0"/>
              <a:t> reads the content of those files, converts them, analyses them and runs the machine learning models on them. Finally, after the models are obtained, the results are extracted. Then, the system compiles these into meaningful formats, which are then returned to the user as a new page on the </a:t>
            </a:r>
            <a:r>
              <a:rPr lang="en-GB" dirty="0" err="1"/>
              <a:t>websit</a:t>
            </a:r>
            <a:r>
              <a:rPr lang="hu-HU" dirty="0"/>
              <a:t>e. Here</a:t>
            </a:r>
            <a:r>
              <a:rPr lang="en-GB" dirty="0"/>
              <a:t> they can also download their results. Finally, they have the option to either delete their files</a:t>
            </a:r>
            <a:r>
              <a:rPr lang="hu-HU" dirty="0"/>
              <a:t> </a:t>
            </a:r>
            <a:r>
              <a:rPr lang="hu-HU" dirty="0" err="1"/>
              <a:t>manually</a:t>
            </a:r>
            <a:r>
              <a:rPr lang="en-GB" dirty="0"/>
              <a:t>, or if they fail to do that</a:t>
            </a:r>
            <a:r>
              <a:rPr lang="hu-HU" dirty="0"/>
              <a:t>, t</a:t>
            </a:r>
            <a:r>
              <a:rPr lang="en-GB" dirty="0"/>
              <a:t>hen the system itself will delete the</a:t>
            </a:r>
            <a:r>
              <a:rPr lang="hu-HU" dirty="0"/>
              <a:t>m</a:t>
            </a:r>
            <a:r>
              <a:rPr lang="en-GB" dirty="0"/>
              <a:t> after the passing of an hour. But in both cases, the user </a:t>
            </a:r>
            <a:r>
              <a:rPr lang="hu-HU" dirty="0" err="1"/>
              <a:t>should</a:t>
            </a:r>
            <a:r>
              <a:rPr lang="en-GB" dirty="0"/>
              <a:t> end up with a copy of their analysed results.</a:t>
            </a:r>
          </a:p>
        </p:txBody>
      </p:sp>
      <p:sp>
        <p:nvSpPr>
          <p:cNvPr id="4" name="Slide Number Placeholder 3"/>
          <p:cNvSpPr>
            <a:spLocks noGrp="1"/>
          </p:cNvSpPr>
          <p:nvPr>
            <p:ph type="sldNum" sz="quarter" idx="5"/>
          </p:nvPr>
        </p:nvSpPr>
        <p:spPr/>
        <p:txBody>
          <a:bodyPr/>
          <a:lstStyle/>
          <a:p>
            <a:fld id="{BBAD8C8D-EB01-42CC-B259-AD234E93A8D9}" type="slidenum">
              <a:rPr lang="en-GB" smtClean="0"/>
              <a:t>6</a:t>
            </a:fld>
            <a:endParaRPr lang="en-GB"/>
          </a:p>
        </p:txBody>
      </p:sp>
    </p:spTree>
    <p:extLst>
      <p:ext uri="{BB962C8B-B14F-4D97-AF65-F5344CB8AC3E}">
        <p14:creationId xmlns:p14="http://schemas.microsoft.com/office/powerpoint/2010/main" val="6613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main technologies used to develop the system. The primary programming language was Python which was supplemented by the Django framework to create a web app using an SQL lite database. The whole project was deployed on PythonAnywhere. The machine learning scripts are supported by various libraries. The most notable ones are NLTK or natural language processing toolkit, </a:t>
            </a:r>
            <a:r>
              <a:rPr lang="en-GB" dirty="0" err="1"/>
              <a:t>Gensim</a:t>
            </a:r>
            <a:r>
              <a:rPr lang="en-GB" dirty="0"/>
              <a:t> and Spacy. So, these last three libraries are in charge of processing the text and creating machine-learning models.</a:t>
            </a:r>
          </a:p>
        </p:txBody>
      </p:sp>
      <p:sp>
        <p:nvSpPr>
          <p:cNvPr id="4" name="Slide Number Placeholder 3"/>
          <p:cNvSpPr>
            <a:spLocks noGrp="1"/>
          </p:cNvSpPr>
          <p:nvPr>
            <p:ph type="sldNum" sz="quarter" idx="5"/>
          </p:nvPr>
        </p:nvSpPr>
        <p:spPr/>
        <p:txBody>
          <a:bodyPr/>
          <a:lstStyle/>
          <a:p>
            <a:fld id="{BBAD8C8D-EB01-42CC-B259-AD234E93A8D9}" type="slidenum">
              <a:rPr lang="en-GB" smtClean="0"/>
              <a:t>7</a:t>
            </a:fld>
            <a:endParaRPr lang="en-GB"/>
          </a:p>
        </p:txBody>
      </p:sp>
    </p:spTree>
    <p:extLst>
      <p:ext uri="{BB962C8B-B14F-4D97-AF65-F5344CB8AC3E}">
        <p14:creationId xmlns:p14="http://schemas.microsoft.com/office/powerpoint/2010/main" val="38455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was developed parallel to the implementation of the features, which meant that testing cases were also developed as soon as a feature was implemented. After the minimum viable product was achieved, manual testing also frequently occurred. So, both unit and manual tests were usually executed after every commit to ensure a workable code on the repository. However, unit tests were also included in the continuous integration pipeline to ensure that the code is capable of compilation both on the development and the main branch. The screenshots below show that all manual tests have passed at the end of development, and the unit tests covered an extremely high percentage of the code.</a:t>
            </a:r>
          </a:p>
        </p:txBody>
      </p:sp>
      <p:sp>
        <p:nvSpPr>
          <p:cNvPr id="4" name="Slide Number Placeholder 3"/>
          <p:cNvSpPr>
            <a:spLocks noGrp="1"/>
          </p:cNvSpPr>
          <p:nvPr>
            <p:ph type="sldNum" sz="quarter" idx="5"/>
          </p:nvPr>
        </p:nvSpPr>
        <p:spPr/>
        <p:txBody>
          <a:bodyPr/>
          <a:lstStyle/>
          <a:p>
            <a:fld id="{BBAD8C8D-EB01-42CC-B259-AD234E93A8D9}" type="slidenum">
              <a:rPr lang="en-GB" smtClean="0"/>
              <a:t>9</a:t>
            </a:fld>
            <a:endParaRPr lang="en-GB"/>
          </a:p>
        </p:txBody>
      </p:sp>
    </p:spTree>
    <p:extLst>
      <p:ext uri="{BB962C8B-B14F-4D97-AF65-F5344CB8AC3E}">
        <p14:creationId xmlns:p14="http://schemas.microsoft.com/office/powerpoint/2010/main" val="187316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Apart from testing, evaluation was also crucial by the end of development. First, a pilot evaluation took place by a third-party lecturer who is an expert in qualitative data analysis. They provided an unstructured review of the system, highlighting a few missing features, but still supported the project. After their feedback, a few additional features were implemented. The large-scale user evaluation was deployed using an online survey circulated among people with qualitative research backgrounds and those with more of a computing science background. Throughout the evaluation, 13 people filled out the </a:t>
            </a:r>
            <a:r>
              <a:rPr lang="en-GB" dirty="0" err="1"/>
              <a:t>survey.The</a:t>
            </a:r>
            <a:r>
              <a:rPr lang="en-GB" dirty="0"/>
              <a:t> figure on the bottom left shows their experience with the used technologies. The industry standard system usability scale was utilised to measure the system's usability. The mean score for the system was above 82, which is above the suggested 70-point threshold to indicate a very usable system. However, two respondents scored the system under this threshold, but the overall average indicates that people enjoyed using the system. Apart from quantitative measures, participants also gave unstructured qualitative comments on the system and about possible features they would like to see. Many of them expressed the ease of use of the overall system. However, the most prominent issue they highlighted was the unclear guidance on the pages relating to the process itself. Most of the suggestions were kept on separate pages on the website.</a:t>
            </a:r>
          </a:p>
        </p:txBody>
      </p:sp>
      <p:sp>
        <p:nvSpPr>
          <p:cNvPr id="4" name="Slide Number Placeholder 3"/>
          <p:cNvSpPr>
            <a:spLocks noGrp="1"/>
          </p:cNvSpPr>
          <p:nvPr>
            <p:ph type="sldNum" sz="quarter" idx="5"/>
          </p:nvPr>
        </p:nvSpPr>
        <p:spPr/>
        <p:txBody>
          <a:bodyPr/>
          <a:lstStyle/>
          <a:p>
            <a:fld id="{BBAD8C8D-EB01-42CC-B259-AD234E93A8D9}" type="slidenum">
              <a:rPr lang="en-GB" smtClean="0"/>
              <a:t>10</a:t>
            </a:fld>
            <a:endParaRPr lang="en-GB"/>
          </a:p>
        </p:txBody>
      </p:sp>
    </p:spTree>
    <p:extLst>
      <p:ext uri="{BB962C8B-B14F-4D97-AF65-F5344CB8AC3E}">
        <p14:creationId xmlns:p14="http://schemas.microsoft.com/office/powerpoint/2010/main" val="1404079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5E6D-33E4-B304-69FD-268D76C376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44DA97-ED27-4EF4-685D-86E57C7B2F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2EB186-0787-949E-D86F-FCB850994BC5}"/>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8B1667A5-0D61-2263-E80A-73A7B03119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997E29-49A6-EDD1-4E26-76152D019058}"/>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236505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8C02-D8CC-34FD-D5EF-BEFE5D2D91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3EBC61-56F2-A1B9-74E3-CE558B283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A5AB8-769A-7A77-B873-2CBBA0DDC05D}"/>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509279A2-29E4-7379-4986-E967C837B5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3EF8C6-5515-DB55-E00E-082C72B5FE81}"/>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71518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BF5C8-08FF-EA46-6756-2716D43428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C0736F-F11E-E27E-81E0-468224A9CB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81D6FD-211B-00F9-D0F4-64707029B0DA}"/>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BD352837-C97A-4C18-BD66-0E84A0C5A2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E16596-7724-DB50-21DA-A9430E47FFC6}"/>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9988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5D0C-F80E-6F60-E5A1-8F98F365EE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00BE68-FA19-6C97-2CE5-29A9856D83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25004B-8C91-FAFF-C573-BD53C4A09391}"/>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CDDF7AE6-179F-47B0-A323-76CCA443C2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49C866-3108-8249-6456-24260365347F}"/>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387303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91B6-6741-06BC-DC21-42F5B73544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2743C03-95BC-1C4F-5DEF-A682A56BD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40F49E-9806-794B-FD83-E9F920AE5923}"/>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AA8CF060-A5C0-EEF2-8EF4-61CB636CBF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0EB512-6167-6549-81F7-46C572D94D71}"/>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915160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6E16-E1D8-B055-CD61-3EEF8A2FA4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E523E4-DDAA-FCA7-7EB5-B71EDC551C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1266139-79C1-6D4E-4E03-0F048E294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2A39D-4441-4A95-A2E2-AA267DE771A9}"/>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6" name="Footer Placeholder 5">
            <a:extLst>
              <a:ext uri="{FF2B5EF4-FFF2-40B4-BE49-F238E27FC236}">
                <a16:creationId xmlns:a16="http://schemas.microsoft.com/office/drawing/2014/main" id="{8B087AE3-8AB9-583D-7A48-9678390DDD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DC5F1-9CA6-50BE-4AB1-8714965BD025}"/>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297374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9348-6172-758B-835A-21A1393D6CC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11E491-6B7A-B360-B68F-AEFCAA6A20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32920-C0B1-F920-AE59-AD1A75CA9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1BF4BE4-457D-D804-5DA9-0E2D1837B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376A6A-D538-DFD3-9EE6-83EB2EE2E6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C8D53-1CE1-82B8-5581-5DF514BA7336}"/>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8" name="Footer Placeholder 7">
            <a:extLst>
              <a:ext uri="{FF2B5EF4-FFF2-40B4-BE49-F238E27FC236}">
                <a16:creationId xmlns:a16="http://schemas.microsoft.com/office/drawing/2014/main" id="{1C3D9E74-B3C0-FFE5-C9C1-EA31768C0B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B6D76CC-9EC3-224E-457A-039A02005AA4}"/>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517032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DDC8-05B8-27CD-553A-FD1FE836ED8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18FB7F3-9D53-B9D9-CE23-94F38649CC7E}"/>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4" name="Footer Placeholder 3">
            <a:extLst>
              <a:ext uri="{FF2B5EF4-FFF2-40B4-BE49-F238E27FC236}">
                <a16:creationId xmlns:a16="http://schemas.microsoft.com/office/drawing/2014/main" id="{23A7455B-7FCF-438A-3759-99A2F5484C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ABD64F1-F501-86AE-E56C-46C3FEE492FD}"/>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3624141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7AA87-082F-F9B6-9C60-EDF0D39CADDE}"/>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3" name="Footer Placeholder 2">
            <a:extLst>
              <a:ext uri="{FF2B5EF4-FFF2-40B4-BE49-F238E27FC236}">
                <a16:creationId xmlns:a16="http://schemas.microsoft.com/office/drawing/2014/main" id="{145E8903-4470-C394-47F3-41965BBFFA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C62C064-6DDB-A21A-4E81-97E7705C8582}"/>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3515582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BA17-AA64-CB0A-251F-BCF409243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A4444E-C7C6-04C9-DE29-2B88454AF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CD571A-D3AD-D064-5420-687945106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5232B-5554-5FF2-B809-C98385EB8180}"/>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6" name="Footer Placeholder 5">
            <a:extLst>
              <a:ext uri="{FF2B5EF4-FFF2-40B4-BE49-F238E27FC236}">
                <a16:creationId xmlns:a16="http://schemas.microsoft.com/office/drawing/2014/main" id="{0C6CBF81-B864-4515-7A9B-D190687594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3A161B-758E-DF4D-967C-3FA5FA6942E0}"/>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144962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BC86-C47D-711F-7D11-52B1639EE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919702-347F-A121-14EA-B27986D56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70254A-CAF5-9391-F8D9-3C80D18B5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0208C-3410-CB29-F38E-2EE4DCFCF9E6}"/>
              </a:ext>
            </a:extLst>
          </p:cNvPr>
          <p:cNvSpPr>
            <a:spLocks noGrp="1"/>
          </p:cNvSpPr>
          <p:nvPr>
            <p:ph type="dt" sz="half" idx="10"/>
          </p:nvPr>
        </p:nvSpPr>
        <p:spPr/>
        <p:txBody>
          <a:bodyPr/>
          <a:lstStyle/>
          <a:p>
            <a:fld id="{ED804842-FFB7-462C-B998-1B86CBD873DF}" type="datetimeFigureOut">
              <a:rPr lang="en-GB" smtClean="0"/>
              <a:t>23/03/2023</a:t>
            </a:fld>
            <a:endParaRPr lang="en-GB"/>
          </a:p>
        </p:txBody>
      </p:sp>
      <p:sp>
        <p:nvSpPr>
          <p:cNvPr id="6" name="Footer Placeholder 5">
            <a:extLst>
              <a:ext uri="{FF2B5EF4-FFF2-40B4-BE49-F238E27FC236}">
                <a16:creationId xmlns:a16="http://schemas.microsoft.com/office/drawing/2014/main" id="{98B673A5-44E8-EEC6-B9A4-5EAA2506ED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DF62F4-9F8B-D2DD-A46A-0A9D6759C4DA}"/>
              </a:ext>
            </a:extLst>
          </p:cNvPr>
          <p:cNvSpPr>
            <a:spLocks noGrp="1"/>
          </p:cNvSpPr>
          <p:nvPr>
            <p:ph type="sldNum" sz="quarter" idx="12"/>
          </p:nvPr>
        </p:nvSpPr>
        <p:spPr/>
        <p:txBody>
          <a:bodyPr/>
          <a:lstStyle/>
          <a:p>
            <a:fld id="{8E24E73E-0B88-4532-93FA-E113FFA650EF}" type="slidenum">
              <a:rPr lang="en-GB" smtClean="0"/>
              <a:t>‹#›</a:t>
            </a:fld>
            <a:endParaRPr lang="en-GB"/>
          </a:p>
        </p:txBody>
      </p:sp>
    </p:spTree>
    <p:extLst>
      <p:ext uri="{BB962C8B-B14F-4D97-AF65-F5344CB8AC3E}">
        <p14:creationId xmlns:p14="http://schemas.microsoft.com/office/powerpoint/2010/main" val="171111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F9128-D3C5-E573-30CA-8F88981F4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781852-726A-6A52-4145-A7B2F8E32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31F43B-4A49-8CDA-68DC-A5E6F75FA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04842-FFB7-462C-B998-1B86CBD873DF}" type="datetimeFigureOut">
              <a:rPr lang="en-GB" smtClean="0"/>
              <a:t>23/03/2023</a:t>
            </a:fld>
            <a:endParaRPr lang="en-GB"/>
          </a:p>
        </p:txBody>
      </p:sp>
      <p:sp>
        <p:nvSpPr>
          <p:cNvPr id="5" name="Footer Placeholder 4">
            <a:extLst>
              <a:ext uri="{FF2B5EF4-FFF2-40B4-BE49-F238E27FC236}">
                <a16:creationId xmlns:a16="http://schemas.microsoft.com/office/drawing/2014/main" id="{56BB5C4B-6446-22CC-C40F-EC38FBC10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E5EE32D-6E6A-148F-36A7-3CD18E95F7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4E73E-0B88-4532-93FA-E113FFA650EF}" type="slidenum">
              <a:rPr lang="en-GB" smtClean="0"/>
              <a:t>‹#›</a:t>
            </a:fld>
            <a:endParaRPr lang="en-GB"/>
          </a:p>
        </p:txBody>
      </p:sp>
    </p:spTree>
    <p:extLst>
      <p:ext uri="{BB962C8B-B14F-4D97-AF65-F5344CB8AC3E}">
        <p14:creationId xmlns:p14="http://schemas.microsoft.com/office/powerpoint/2010/main" val="256802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svg"/><Relationship Id="rId4" Type="http://schemas.openxmlformats.org/officeDocument/2006/relationships/notesSlide" Target="../notesSlides/notesSlide7.xml"/><Relationship Id="rId9" Type="http://schemas.openxmlformats.org/officeDocument/2006/relationships/image" Target="../media/image11.png"/><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7FAE4-69D2-D9EB-01E6-37443524338A}"/>
              </a:ext>
            </a:extLst>
          </p:cNvPr>
          <p:cNvSpPr>
            <a:spLocks noGrp="1"/>
          </p:cNvSpPr>
          <p:nvPr>
            <p:ph type="ctrTitle"/>
          </p:nvPr>
        </p:nvSpPr>
        <p:spPr>
          <a:xfrm>
            <a:off x="804672" y="5116529"/>
            <a:ext cx="10592174" cy="1000655"/>
          </a:xfrm>
        </p:spPr>
        <p:txBody>
          <a:bodyPr anchor="t">
            <a:normAutofit fontScale="90000"/>
          </a:bodyPr>
          <a:lstStyle/>
          <a:p>
            <a:pPr algn="l"/>
            <a:r>
              <a:rPr lang="en-GB" sz="4000" dirty="0">
                <a:solidFill>
                  <a:srgbClr val="003B6F"/>
                </a:solidFill>
              </a:rPr>
              <a:t>Developing a Machine </a:t>
            </a:r>
            <a:r>
              <a:rPr lang="en-GB" sz="4000">
                <a:solidFill>
                  <a:srgbClr val="003B6F"/>
                </a:solidFill>
              </a:rPr>
              <a:t>Learning</a:t>
            </a:r>
            <a:r>
              <a:rPr lang="hu-HU" sz="4000" dirty="0">
                <a:solidFill>
                  <a:srgbClr val="003B6F"/>
                </a:solidFill>
              </a:rPr>
              <a:t> </a:t>
            </a:r>
            <a:r>
              <a:rPr lang="en-GB" sz="4000" dirty="0">
                <a:solidFill>
                  <a:srgbClr val="003B6F"/>
                </a:solidFill>
              </a:rPr>
              <a:t>webapp for Qualitative</a:t>
            </a:r>
            <a:r>
              <a:rPr lang="hu-HU" sz="4000" dirty="0">
                <a:solidFill>
                  <a:srgbClr val="003B6F"/>
                </a:solidFill>
              </a:rPr>
              <a:t> Data </a:t>
            </a:r>
            <a:r>
              <a:rPr lang="en-GB" sz="4000" dirty="0">
                <a:solidFill>
                  <a:srgbClr val="003B6F"/>
                </a:solidFill>
              </a:rPr>
              <a:t>Analysis</a:t>
            </a:r>
          </a:p>
        </p:txBody>
      </p:sp>
      <p:pic>
        <p:nvPicPr>
          <p:cNvPr id="5" name="Picture 4" descr="Logo">
            <a:extLst>
              <a:ext uri="{FF2B5EF4-FFF2-40B4-BE49-F238E27FC236}">
                <a16:creationId xmlns:a16="http://schemas.microsoft.com/office/drawing/2014/main" id="{076F9916-335F-2913-58D2-E6DFA7BB8475}"/>
              </a:ext>
            </a:extLst>
          </p:cNvPr>
          <p:cNvPicPr>
            <a:picLocks noChangeAspect="1"/>
          </p:cNvPicPr>
          <p:nvPr/>
        </p:nvPicPr>
        <p:blipFill rotWithShape="1">
          <a:blip r:embed="rId5">
            <a:extLst>
              <a:ext uri="{28A0092B-C50C-407E-A947-70E740481C1C}">
                <a14:useLocalDpi xmlns:a14="http://schemas.microsoft.com/office/drawing/2010/main" val="0"/>
              </a:ext>
            </a:extLst>
          </a:blip>
          <a:srcRect t="19931" b="18805"/>
          <a:stretch/>
        </p:blipFill>
        <p:spPr>
          <a:xfrm>
            <a:off x="-1" y="10"/>
            <a:ext cx="12192001" cy="4201449"/>
          </a:xfrm>
          <a:prstGeom prst="rect">
            <a:avLst/>
          </a:prstGeom>
        </p:spPr>
      </p:pic>
      <p:grpSp>
        <p:nvGrpSpPr>
          <p:cNvPr id="18"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F4C277ED-8BAD-33A3-D1EE-0F131CCA2CE6}"/>
              </a:ext>
            </a:extLst>
          </p:cNvPr>
          <p:cNvSpPr>
            <a:spLocks noGrp="1"/>
          </p:cNvSpPr>
          <p:nvPr>
            <p:ph type="subTitle" idx="1"/>
          </p:nvPr>
        </p:nvSpPr>
        <p:spPr>
          <a:xfrm>
            <a:off x="804672" y="4580785"/>
            <a:ext cx="9416898" cy="484374"/>
          </a:xfrm>
        </p:spPr>
        <p:txBody>
          <a:bodyPr anchor="b">
            <a:normAutofit/>
          </a:bodyPr>
          <a:lstStyle/>
          <a:p>
            <a:pPr algn="l"/>
            <a:r>
              <a:rPr lang="hu-HU" sz="2000" dirty="0">
                <a:solidFill>
                  <a:srgbClr val="003B6F"/>
                </a:solidFill>
              </a:rPr>
              <a:t>Zsolt Takacs – 2472886T</a:t>
            </a:r>
            <a:endParaRPr lang="en-GB" sz="2000" dirty="0">
              <a:solidFill>
                <a:srgbClr val="003B6F"/>
              </a:solidFill>
            </a:endParaRPr>
          </a:p>
        </p:txBody>
      </p:sp>
      <p:pic>
        <p:nvPicPr>
          <p:cNvPr id="7" name="Audio 6">
            <a:hlinkClick r:id="" action="ppaction://media"/>
            <a:extLst>
              <a:ext uri="{FF2B5EF4-FFF2-40B4-BE49-F238E27FC236}">
                <a16:creationId xmlns:a16="http://schemas.microsoft.com/office/drawing/2014/main" id="{3F10E488-83D7-28D5-258B-3C6AFA926EB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6914337"/>
      </p:ext>
    </p:extLst>
  </p:cSld>
  <p:clrMapOvr>
    <a:masterClrMapping/>
  </p:clrMapOvr>
  <mc:AlternateContent xmlns:mc="http://schemas.openxmlformats.org/markup-compatibility/2006" xmlns:p14="http://schemas.microsoft.com/office/powerpoint/2010/main">
    <mc:Choice Requires="p14">
      <p:transition spd="slow" p14:dur="2000" advTm="11244"/>
    </mc:Choice>
    <mc:Fallback xmlns="">
      <p:transition spd="slow" advTm="11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b="1" u="sng" dirty="0">
                <a:solidFill>
                  <a:schemeClr val="bg1"/>
                </a:solidFill>
              </a:rPr>
              <a:t>Evaluation</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sp>
        <p:nvSpPr>
          <p:cNvPr id="3" name="TextBox 2">
            <a:extLst>
              <a:ext uri="{FF2B5EF4-FFF2-40B4-BE49-F238E27FC236}">
                <a16:creationId xmlns:a16="http://schemas.microsoft.com/office/drawing/2014/main" id="{B81606BB-582A-5BB3-C901-0719BA303722}"/>
              </a:ext>
            </a:extLst>
          </p:cNvPr>
          <p:cNvSpPr txBox="1"/>
          <p:nvPr/>
        </p:nvSpPr>
        <p:spPr>
          <a:xfrm>
            <a:off x="3955312" y="552886"/>
            <a:ext cx="8016948" cy="1785104"/>
          </a:xfrm>
          <a:prstGeom prst="rect">
            <a:avLst/>
          </a:prstGeom>
          <a:noFill/>
        </p:spPr>
        <p:txBody>
          <a:bodyPr wrap="square" rtlCol="0">
            <a:spAutoFit/>
          </a:bodyPr>
          <a:lstStyle/>
          <a:p>
            <a:r>
              <a:rPr lang="en-GB" sz="2200" dirty="0"/>
              <a:t>The evaluation of the system took place in two steps</a:t>
            </a:r>
          </a:p>
          <a:p>
            <a:pPr marL="800100" lvl="1" indent="-342900">
              <a:buFont typeface="+mj-lt"/>
              <a:buAutoNum type="arabicPeriod"/>
            </a:pPr>
            <a:r>
              <a:rPr lang="en-GB" sz="2200" dirty="0"/>
              <a:t>Pilot user evaluation by an qualitative analysis expert to gather general feedback</a:t>
            </a:r>
          </a:p>
          <a:p>
            <a:pPr marL="800100" lvl="1" indent="-342900">
              <a:buFont typeface="+mj-lt"/>
              <a:buAutoNum type="arabicPeriod"/>
            </a:pPr>
            <a:r>
              <a:rPr lang="en-GB" sz="2200" dirty="0"/>
              <a:t>Open user evaluation to quantify system usability and gather more feedback</a:t>
            </a:r>
          </a:p>
        </p:txBody>
      </p:sp>
      <p:pic>
        <p:nvPicPr>
          <p:cNvPr id="11" name="Picture 10" descr="Chart, bar chart&#10;&#10;Description automatically generated">
            <a:extLst>
              <a:ext uri="{FF2B5EF4-FFF2-40B4-BE49-F238E27FC236}">
                <a16:creationId xmlns:a16="http://schemas.microsoft.com/office/drawing/2014/main" id="{9DEC79ED-9881-B0D1-509D-A23EDE625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938" y="4237910"/>
            <a:ext cx="4937971" cy="2468332"/>
          </a:xfrm>
          <a:prstGeom prst="rect">
            <a:avLst/>
          </a:prstGeom>
          <a:effectLst>
            <a:outerShdw blurRad="63500" sx="102000" sy="102000" algn="ctr" rotWithShape="0">
              <a:prstClr val="black">
                <a:alpha val="40000"/>
              </a:prstClr>
            </a:outerShdw>
          </a:effectLst>
        </p:spPr>
      </p:pic>
      <p:pic>
        <p:nvPicPr>
          <p:cNvPr id="6" name="Picture 5" descr="Chart, funnel chart&#10;&#10;Description automatically generated">
            <a:extLst>
              <a:ext uri="{FF2B5EF4-FFF2-40B4-BE49-F238E27FC236}">
                <a16:creationId xmlns:a16="http://schemas.microsoft.com/office/drawing/2014/main" id="{8E3CA368-8C7E-C076-E00F-1A1729CFE2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9458" y="2243958"/>
            <a:ext cx="3591234" cy="2693069"/>
          </a:xfrm>
          <a:prstGeom prst="rect">
            <a:avLst/>
          </a:prstGeom>
          <a:effectLst>
            <a:outerShdw blurRad="63500" sx="102000" sy="102000" algn="ctr" rotWithShape="0">
              <a:prstClr val="black">
                <a:alpha val="40000"/>
              </a:prstClr>
            </a:outerShdw>
          </a:effectLst>
        </p:spPr>
      </p:pic>
      <p:pic>
        <p:nvPicPr>
          <p:cNvPr id="20" name="Audio 19">
            <a:hlinkClick r:id="" action="ppaction://media"/>
            <a:extLst>
              <a:ext uri="{FF2B5EF4-FFF2-40B4-BE49-F238E27FC236}">
                <a16:creationId xmlns:a16="http://schemas.microsoft.com/office/drawing/2014/main" id="{D9C92133-CC45-CE53-EBFE-073149F8877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5975458"/>
      </p:ext>
    </p:extLst>
  </p:cSld>
  <p:clrMapOvr>
    <a:masterClrMapping/>
  </p:clrMapOvr>
  <mc:AlternateContent xmlns:mc="http://schemas.openxmlformats.org/markup-compatibility/2006" xmlns:p14="http://schemas.microsoft.com/office/powerpoint/2010/main">
    <mc:Choice Requires="p14">
      <p:transition spd="slow" p14:dur="2000" advTm="83315"/>
    </mc:Choice>
    <mc:Fallback xmlns="">
      <p:transition spd="slow" advTm="8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Future Work</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sp>
        <p:nvSpPr>
          <p:cNvPr id="3" name="TextBox 2">
            <a:extLst>
              <a:ext uri="{FF2B5EF4-FFF2-40B4-BE49-F238E27FC236}">
                <a16:creationId xmlns:a16="http://schemas.microsoft.com/office/drawing/2014/main" id="{83F838E4-0668-DB4F-EDA0-5D102D444AA1}"/>
              </a:ext>
            </a:extLst>
          </p:cNvPr>
          <p:cNvSpPr txBox="1"/>
          <p:nvPr/>
        </p:nvSpPr>
        <p:spPr>
          <a:xfrm>
            <a:off x="4327451" y="2144033"/>
            <a:ext cx="7495954"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Include alternative machine learning techniques</a:t>
            </a:r>
          </a:p>
          <a:p>
            <a:pPr marL="342900" indent="-342900">
              <a:buFont typeface="Arial" panose="020B0604020202020204" pitchFamily="34" charset="0"/>
              <a:buChar char="•"/>
            </a:pPr>
            <a:r>
              <a:rPr lang="en-GB" sz="2200" dirty="0"/>
              <a:t>Improve Topic Modelling visualisation by updating </a:t>
            </a:r>
            <a:r>
              <a:rPr lang="en-GB" sz="2200" dirty="0" err="1"/>
              <a:t>pyLDAvis</a:t>
            </a:r>
            <a:endParaRPr lang="en-GB" sz="2200" dirty="0"/>
          </a:p>
          <a:p>
            <a:pPr marL="342900" indent="-342900">
              <a:buFont typeface="Arial" panose="020B0604020202020204" pitchFamily="34" charset="0"/>
              <a:buChar char="•"/>
            </a:pPr>
            <a:r>
              <a:rPr lang="en-GB" sz="2200" dirty="0"/>
              <a:t>Scale up Topic Modelling to allow a more dynamic way of hyperparameter usage</a:t>
            </a:r>
          </a:p>
          <a:p>
            <a:pPr marL="342900" indent="-342900">
              <a:buFont typeface="Arial" panose="020B0604020202020204" pitchFamily="34" charset="0"/>
              <a:buChar char="•"/>
            </a:pPr>
            <a:r>
              <a:rPr lang="en-GB" sz="2200" dirty="0"/>
              <a:t>Automate highlighting after manual changes in topic words</a:t>
            </a:r>
            <a:endParaRPr lang="hu-HU" sz="2200" dirty="0"/>
          </a:p>
          <a:p>
            <a:pPr marL="342900" indent="-342900">
              <a:buFont typeface="Arial" panose="020B0604020202020204" pitchFamily="34" charset="0"/>
              <a:buChar char="•"/>
            </a:pPr>
            <a:r>
              <a:rPr lang="en-GB" sz="2200" dirty="0"/>
              <a:t>Include more instructions to support first-time users</a:t>
            </a:r>
          </a:p>
        </p:txBody>
      </p:sp>
      <p:pic>
        <p:nvPicPr>
          <p:cNvPr id="16" name="Audio 15">
            <a:hlinkClick r:id="" action="ppaction://media"/>
            <a:extLst>
              <a:ext uri="{FF2B5EF4-FFF2-40B4-BE49-F238E27FC236}">
                <a16:creationId xmlns:a16="http://schemas.microsoft.com/office/drawing/2014/main" id="{6FCBFB69-21DB-F20F-A3D3-E32D076260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7820204"/>
      </p:ext>
    </p:extLst>
  </p:cSld>
  <p:clrMapOvr>
    <a:masterClrMapping/>
  </p:clrMapOvr>
  <mc:AlternateContent xmlns:mc="http://schemas.openxmlformats.org/markup-compatibility/2006" xmlns:p14="http://schemas.microsoft.com/office/powerpoint/2010/main">
    <mc:Choice Requires="p14">
      <p:transition spd="slow" p14:dur="2000" advTm="47502"/>
    </mc:Choice>
    <mc:Fallback xmlns="">
      <p:transition spd="slow" advTm="4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References</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4">
            <a:alphaModFix amt="70000"/>
            <a:extLst>
              <a:ext uri="{28A0092B-C50C-407E-A947-70E740481C1C}">
                <a14:useLocalDpi xmlns:a14="http://schemas.microsoft.com/office/drawing/2010/main" val="0"/>
              </a:ext>
            </a:extLst>
          </a:blip>
          <a:stretch>
            <a:fillRect/>
          </a:stretch>
        </p:blipFill>
        <p:spPr>
          <a:xfrm>
            <a:off x="10116495" y="0"/>
            <a:ext cx="2075505" cy="475181"/>
          </a:xfrm>
        </p:spPr>
      </p:pic>
      <p:sp>
        <p:nvSpPr>
          <p:cNvPr id="3" name="TextBox 2">
            <a:extLst>
              <a:ext uri="{FF2B5EF4-FFF2-40B4-BE49-F238E27FC236}">
                <a16:creationId xmlns:a16="http://schemas.microsoft.com/office/drawing/2014/main" id="{F7277482-F2D3-BB43-B153-D955FE1EF6D3}"/>
              </a:ext>
            </a:extLst>
          </p:cNvPr>
          <p:cNvSpPr txBox="1"/>
          <p:nvPr/>
        </p:nvSpPr>
        <p:spPr>
          <a:xfrm>
            <a:off x="3879272" y="671691"/>
            <a:ext cx="8201891" cy="6186309"/>
          </a:xfrm>
          <a:prstGeom prst="rect">
            <a:avLst/>
          </a:prstGeom>
          <a:noFill/>
        </p:spPr>
        <p:txBody>
          <a:bodyPr wrap="square" rtlCol="0">
            <a:spAutoFit/>
          </a:bodyPr>
          <a:lstStyle/>
          <a:p>
            <a:pPr marL="285750" indent="-285750">
              <a:buFont typeface="Arial" panose="020B0604020202020204" pitchFamily="34" charset="0"/>
              <a:buChar char="•"/>
            </a:pPr>
            <a:r>
              <a:rPr lang="en-GB" sz="2200" dirty="0" err="1"/>
              <a:t>Blei</a:t>
            </a:r>
            <a:r>
              <a:rPr lang="en-GB" sz="2200" dirty="0"/>
              <a:t>, D. M., Ng, A. Y., &amp; Jordan, M. I. (2003). Latent </a:t>
            </a:r>
            <a:r>
              <a:rPr lang="en-GB" sz="2200" dirty="0" err="1"/>
              <a:t>dirichlet</a:t>
            </a:r>
            <a:r>
              <a:rPr lang="en-GB" sz="2200" dirty="0"/>
              <a:t> allocation. Journal of machine Learning research, 3(Jan), 993-1022.</a:t>
            </a:r>
            <a:endParaRPr lang="hu-HU" sz="2200" dirty="0"/>
          </a:p>
          <a:p>
            <a:pPr marL="285750" indent="-285750">
              <a:buFont typeface="Arial" panose="020B0604020202020204" pitchFamily="34" charset="0"/>
              <a:buChar char="•"/>
            </a:pPr>
            <a:r>
              <a:rPr lang="en-GB" sz="2200" dirty="0"/>
              <a:t>Braun, V., &amp; Clarke, V. (2006). Using thematic analysis in psychology. Qualitative research in psychology, 3(2), 77-101.</a:t>
            </a:r>
            <a:endParaRPr lang="hu-HU" sz="2200" dirty="0"/>
          </a:p>
          <a:p>
            <a:pPr marL="285750" indent="-285750">
              <a:buFont typeface="Arial" panose="020B0604020202020204" pitchFamily="34" charset="0"/>
              <a:buChar char="•"/>
            </a:pPr>
            <a:r>
              <a:rPr lang="en-GB" sz="2200" dirty="0"/>
              <a:t>Chen, N. C., </a:t>
            </a:r>
            <a:r>
              <a:rPr lang="en-GB" sz="2200" dirty="0" err="1"/>
              <a:t>Drouhard</a:t>
            </a:r>
            <a:r>
              <a:rPr lang="en-GB" sz="2200" dirty="0"/>
              <a:t>, M., </a:t>
            </a:r>
            <a:r>
              <a:rPr lang="en-GB" sz="2200" dirty="0" err="1"/>
              <a:t>Kocielnik</a:t>
            </a:r>
            <a:r>
              <a:rPr lang="en-GB" sz="2200" dirty="0"/>
              <a:t>, R., Suh, J., &amp; Aragon, C. R. (2018). Using machine learning to support qualitative coding in social science: Shifting the focus to ambiguity. ACM Transactions on Interactive Intelligent Systems (</a:t>
            </a:r>
            <a:r>
              <a:rPr lang="en-GB" sz="2200" dirty="0" err="1"/>
              <a:t>TiiS</a:t>
            </a:r>
            <a:r>
              <a:rPr lang="en-GB" sz="2200" dirty="0"/>
              <a:t>), 8(2), 1-20</a:t>
            </a:r>
            <a:endParaRPr lang="hu-HU" sz="2200" dirty="0"/>
          </a:p>
          <a:p>
            <a:pPr marL="285750" indent="-285750">
              <a:buFont typeface="Arial" panose="020B0604020202020204" pitchFamily="34" charset="0"/>
              <a:buChar char="•"/>
            </a:pPr>
            <a:r>
              <a:rPr lang="en-GB" sz="2200" dirty="0" err="1"/>
              <a:t>Crowston</a:t>
            </a:r>
            <a:r>
              <a:rPr lang="en-GB" sz="2200" dirty="0"/>
              <a:t>, K., Allen, E. E., &amp; Heckman, R. (2012). Using natural language processing technology for qualitative data analysis. International Journal of Social Research Methodology, 15(6), 523-543. </a:t>
            </a:r>
            <a:endParaRPr lang="hu-HU" sz="2200" dirty="0"/>
          </a:p>
          <a:p>
            <a:pPr marL="285750" indent="-285750">
              <a:buFont typeface="Arial" panose="020B0604020202020204" pitchFamily="34" charset="0"/>
              <a:buChar char="•"/>
            </a:pPr>
            <a:r>
              <a:rPr lang="en-GB" sz="2200" dirty="0" err="1"/>
              <a:t>Janasik</a:t>
            </a:r>
            <a:r>
              <a:rPr lang="en-GB" sz="2200" dirty="0"/>
              <a:t>, N., </a:t>
            </a:r>
            <a:r>
              <a:rPr lang="en-GB" sz="2200" dirty="0" err="1"/>
              <a:t>Honkela</a:t>
            </a:r>
            <a:r>
              <a:rPr lang="en-GB" sz="2200" dirty="0"/>
              <a:t>, T., &amp; </a:t>
            </a:r>
            <a:r>
              <a:rPr lang="en-GB" sz="2200" dirty="0" err="1"/>
              <a:t>Bruun</a:t>
            </a:r>
            <a:r>
              <a:rPr lang="en-GB" sz="2200" dirty="0"/>
              <a:t>, H. (2009). Text mining in qualitative research: Application of an unsupervised learning method. Organizational Research Methods, 12(3), 436- 460. </a:t>
            </a:r>
            <a:endParaRPr lang="hu-HU" sz="2200" dirty="0"/>
          </a:p>
          <a:p>
            <a:pPr marL="285750" indent="-285750">
              <a:buFont typeface="Arial" panose="020B0604020202020204" pitchFamily="34" charset="0"/>
              <a:buChar char="•"/>
            </a:pPr>
            <a:r>
              <a:rPr lang="en-GB" sz="2200" dirty="0"/>
              <a:t>Parks, L., &amp; Peters, W. (2022). Natural Language Processing in Mixed-methods Text Analysis: A Workflow Approach. International Journal of Social Research Methodology, 1-13.</a:t>
            </a:r>
            <a:endParaRPr lang="hu-HU" sz="2200" dirty="0"/>
          </a:p>
        </p:txBody>
      </p:sp>
      <p:pic>
        <p:nvPicPr>
          <p:cNvPr id="15" name="Audio 14">
            <a:hlinkClick r:id="" action="ppaction://media"/>
            <a:extLst>
              <a:ext uri="{FF2B5EF4-FFF2-40B4-BE49-F238E27FC236}">
                <a16:creationId xmlns:a16="http://schemas.microsoft.com/office/drawing/2014/main" id="{062F4260-6599-5D98-B719-313E1AAC9EA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6298989"/>
      </p:ext>
    </p:extLst>
  </p:cSld>
  <p:clrMapOvr>
    <a:masterClrMapping/>
  </p:clrMapOvr>
  <mc:AlternateContent xmlns:mc="http://schemas.openxmlformats.org/markup-compatibility/2006" xmlns:p14="http://schemas.microsoft.com/office/powerpoint/2010/main">
    <mc:Choice Requires="p14">
      <p:transition spd="slow" p14:dur="2000" advTm="11479"/>
    </mc:Choice>
    <mc:Fallback xmlns="">
      <p:transition spd="slow" advTm="1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Overview</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sp>
        <p:nvSpPr>
          <p:cNvPr id="4" name="TextBox 3">
            <a:extLst>
              <a:ext uri="{FF2B5EF4-FFF2-40B4-BE49-F238E27FC236}">
                <a16:creationId xmlns:a16="http://schemas.microsoft.com/office/drawing/2014/main" id="{3B7ECF73-2551-7A22-7AED-87E2A739C129}"/>
              </a:ext>
            </a:extLst>
          </p:cNvPr>
          <p:cNvSpPr txBox="1"/>
          <p:nvPr/>
        </p:nvSpPr>
        <p:spPr>
          <a:xfrm>
            <a:off x="4330719" y="662252"/>
            <a:ext cx="7289799" cy="5533496"/>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200" dirty="0"/>
              <a:t>Overview of presentation</a:t>
            </a:r>
          </a:p>
          <a:p>
            <a:pPr marL="342900" indent="-228600">
              <a:lnSpc>
                <a:spcPct val="90000"/>
              </a:lnSpc>
              <a:spcAft>
                <a:spcPts val="600"/>
              </a:spcAft>
              <a:buFont typeface="Arial" panose="020B0604020202020204" pitchFamily="34" charset="0"/>
              <a:buChar char="•"/>
            </a:pPr>
            <a:r>
              <a:rPr lang="en-US" sz="2200" dirty="0"/>
              <a:t>Background</a:t>
            </a:r>
          </a:p>
          <a:p>
            <a:pPr marL="342900" indent="-228600">
              <a:lnSpc>
                <a:spcPct val="90000"/>
              </a:lnSpc>
              <a:spcAft>
                <a:spcPts val="600"/>
              </a:spcAft>
              <a:buFont typeface="Arial" panose="020B0604020202020204" pitchFamily="34" charset="0"/>
              <a:buChar char="•"/>
            </a:pPr>
            <a:r>
              <a:rPr lang="en-US" sz="2200" dirty="0"/>
              <a:t>Requirements</a:t>
            </a:r>
          </a:p>
          <a:p>
            <a:pPr marL="342900" indent="-228600">
              <a:lnSpc>
                <a:spcPct val="90000"/>
              </a:lnSpc>
              <a:spcAft>
                <a:spcPts val="600"/>
              </a:spcAft>
              <a:buFont typeface="Arial" panose="020B0604020202020204" pitchFamily="34" charset="0"/>
              <a:buChar char="•"/>
            </a:pPr>
            <a:r>
              <a:rPr lang="en-US" sz="2200" dirty="0"/>
              <a:t>Design</a:t>
            </a:r>
          </a:p>
          <a:p>
            <a:pPr marL="342900" indent="-228600">
              <a:lnSpc>
                <a:spcPct val="90000"/>
              </a:lnSpc>
              <a:spcAft>
                <a:spcPts val="600"/>
              </a:spcAft>
              <a:buFont typeface="Arial" panose="020B0604020202020204" pitchFamily="34" charset="0"/>
              <a:buChar char="•"/>
            </a:pPr>
            <a:r>
              <a:rPr lang="en-US" sz="2200" dirty="0"/>
              <a:t>Technologies</a:t>
            </a:r>
          </a:p>
          <a:p>
            <a:pPr marL="342900" indent="-228600">
              <a:lnSpc>
                <a:spcPct val="90000"/>
              </a:lnSpc>
              <a:spcAft>
                <a:spcPts val="600"/>
              </a:spcAft>
              <a:buFont typeface="Arial" panose="020B0604020202020204" pitchFamily="34" charset="0"/>
              <a:buChar char="•"/>
            </a:pPr>
            <a:r>
              <a:rPr lang="en-US" sz="2200" dirty="0"/>
              <a:t>Demonstration</a:t>
            </a:r>
            <a:r>
              <a:rPr lang="hu-HU" sz="2200" dirty="0"/>
              <a:t> </a:t>
            </a:r>
            <a:r>
              <a:rPr lang="en-GB" sz="2200" dirty="0"/>
              <a:t>of finished system</a:t>
            </a:r>
            <a:endParaRPr lang="hu-HU" sz="2200" dirty="0"/>
          </a:p>
          <a:p>
            <a:pPr marL="342900" indent="-228600">
              <a:lnSpc>
                <a:spcPct val="90000"/>
              </a:lnSpc>
              <a:spcAft>
                <a:spcPts val="600"/>
              </a:spcAft>
              <a:buFont typeface="Arial" panose="020B0604020202020204" pitchFamily="34" charset="0"/>
              <a:buChar char="•"/>
            </a:pPr>
            <a:r>
              <a:rPr lang="en-GB" sz="2200" dirty="0"/>
              <a:t>Testing</a:t>
            </a:r>
          </a:p>
          <a:p>
            <a:pPr marL="342900" indent="-228600">
              <a:lnSpc>
                <a:spcPct val="90000"/>
              </a:lnSpc>
              <a:spcAft>
                <a:spcPts val="600"/>
              </a:spcAft>
              <a:buFont typeface="Arial" panose="020B0604020202020204" pitchFamily="34" charset="0"/>
              <a:buChar char="•"/>
            </a:pPr>
            <a:r>
              <a:rPr lang="en-GB" sz="2200" dirty="0"/>
              <a:t>Evaluation</a:t>
            </a:r>
          </a:p>
          <a:p>
            <a:pPr marL="342900" indent="-228600">
              <a:lnSpc>
                <a:spcPct val="90000"/>
              </a:lnSpc>
              <a:spcAft>
                <a:spcPts val="600"/>
              </a:spcAft>
              <a:buFont typeface="Arial" panose="020B0604020202020204" pitchFamily="34" charset="0"/>
              <a:buChar char="•"/>
            </a:pPr>
            <a:r>
              <a:rPr lang="en-US" sz="2200" dirty="0"/>
              <a:t>Future Work</a:t>
            </a:r>
          </a:p>
        </p:txBody>
      </p:sp>
      <p:pic>
        <p:nvPicPr>
          <p:cNvPr id="15" name="Audio 14">
            <a:hlinkClick r:id="" action="ppaction://media"/>
            <a:extLst>
              <a:ext uri="{FF2B5EF4-FFF2-40B4-BE49-F238E27FC236}">
                <a16:creationId xmlns:a16="http://schemas.microsoft.com/office/drawing/2014/main" id="{BA25124F-57EE-D5DD-325B-524A0B8CF6F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0321758"/>
      </p:ext>
    </p:extLst>
  </p:cSld>
  <p:clrMapOvr>
    <a:masterClrMapping/>
  </p:clrMapOvr>
  <mc:AlternateContent xmlns:mc="http://schemas.openxmlformats.org/markup-compatibility/2006" xmlns:p14="http://schemas.microsoft.com/office/powerpoint/2010/main">
    <mc:Choice Requires="p14">
      <p:transition spd="slow" p14:dur="2000" advTm="23693"/>
    </mc:Choice>
    <mc:Fallback xmlns="">
      <p:transition spd="slow" advTm="23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Background</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39757"/>
            <a:ext cx="2075505" cy="475181"/>
          </a:xfrm>
        </p:spPr>
      </p:pic>
      <p:sp>
        <p:nvSpPr>
          <p:cNvPr id="3" name="TextBox 2">
            <a:extLst>
              <a:ext uri="{FF2B5EF4-FFF2-40B4-BE49-F238E27FC236}">
                <a16:creationId xmlns:a16="http://schemas.microsoft.com/office/drawing/2014/main" id="{0153D0D1-C480-F7CD-6A48-0DF57543C65B}"/>
              </a:ext>
            </a:extLst>
          </p:cNvPr>
          <p:cNvSpPr txBox="1"/>
          <p:nvPr/>
        </p:nvSpPr>
        <p:spPr>
          <a:xfrm>
            <a:off x="3697357" y="928315"/>
            <a:ext cx="8494643" cy="4801314"/>
          </a:xfrm>
          <a:prstGeom prst="rect">
            <a:avLst/>
          </a:prstGeom>
          <a:noFill/>
        </p:spPr>
        <p:txBody>
          <a:bodyPr wrap="square" rtlCol="0">
            <a:spAutoFit/>
          </a:bodyPr>
          <a:lstStyle/>
          <a:p>
            <a:pPr>
              <a:spcBef>
                <a:spcPts val="600"/>
              </a:spcBef>
            </a:pPr>
            <a:r>
              <a:rPr lang="en-GB" sz="2200" b="1" i="1" dirty="0"/>
              <a:t>How do Machine Learning and Qualitative Data Analysis meet?</a:t>
            </a:r>
          </a:p>
          <a:p>
            <a:pPr marL="742950" lvl="1" indent="-285750">
              <a:spcBef>
                <a:spcPts val="600"/>
              </a:spcBef>
              <a:buFont typeface="Arial" panose="020B0604020202020204" pitchFamily="34" charset="0"/>
              <a:buChar char="•"/>
            </a:pPr>
            <a:r>
              <a:rPr lang="en-GB" sz="2200" dirty="0"/>
              <a:t>Qualitative techniques are often described as subjective, unreliable and extremely time consuming</a:t>
            </a:r>
          </a:p>
          <a:p>
            <a:pPr marL="742950" lvl="1" indent="-285750">
              <a:spcBef>
                <a:spcPts val="600"/>
              </a:spcBef>
              <a:buFont typeface="Arial" panose="020B0604020202020204" pitchFamily="34" charset="0"/>
              <a:buChar char="•"/>
            </a:pPr>
            <a:r>
              <a:rPr lang="en-GB" sz="2200" dirty="0"/>
              <a:t>Machine Learning techniques are becoming accessible rapidly</a:t>
            </a:r>
          </a:p>
          <a:p>
            <a:pPr marL="742950" lvl="1" indent="-285750">
              <a:buFont typeface="Arial" panose="020B0604020202020204" pitchFamily="34" charset="0"/>
              <a:buChar char="•"/>
            </a:pPr>
            <a:r>
              <a:rPr lang="en-GB" sz="2200" dirty="0"/>
              <a:t>Using machine learning to support qualitative data analysis can help overcome the mentioned issues</a:t>
            </a:r>
          </a:p>
          <a:p>
            <a:pPr marL="1200150" lvl="2" indent="-285750">
              <a:buFont typeface="Arial" panose="020B0604020202020204" pitchFamily="34" charset="0"/>
              <a:buChar char="•"/>
            </a:pPr>
            <a:r>
              <a:rPr lang="en-GB" sz="2200" dirty="0"/>
              <a:t>Less subjective coding</a:t>
            </a:r>
          </a:p>
          <a:p>
            <a:pPr marL="1200150" lvl="2" indent="-285750">
              <a:buFont typeface="Arial" panose="020B0604020202020204" pitchFamily="34" charset="0"/>
              <a:buChar char="•"/>
            </a:pPr>
            <a:r>
              <a:rPr lang="en-GB" sz="2200" dirty="0"/>
              <a:t>More reliable and reproducible results</a:t>
            </a:r>
          </a:p>
          <a:p>
            <a:pPr marL="1200150" lvl="2" indent="-285750">
              <a:buFont typeface="Arial" panose="020B0604020202020204" pitchFamily="34" charset="0"/>
              <a:buChar char="•"/>
            </a:pPr>
            <a:r>
              <a:rPr lang="en-GB" sz="2200" dirty="0"/>
              <a:t>Much faster initial coding process</a:t>
            </a:r>
          </a:p>
          <a:p>
            <a:pPr marL="742950" lvl="1" indent="-285750">
              <a:spcBef>
                <a:spcPts val="600"/>
              </a:spcBef>
              <a:buFont typeface="Arial" panose="020B0604020202020204" pitchFamily="34" charset="0"/>
              <a:buChar char="•"/>
            </a:pPr>
            <a:r>
              <a:rPr lang="en-GB" sz="2200" dirty="0"/>
              <a:t>This has been proposed by multiple researchers previously and have</a:t>
            </a:r>
            <a:r>
              <a:rPr lang="hu-HU" sz="2200" dirty="0"/>
              <a:t> </a:t>
            </a:r>
            <a:r>
              <a:rPr lang="en-GB" sz="2200" dirty="0"/>
              <a:t>been used in research already</a:t>
            </a:r>
          </a:p>
          <a:p>
            <a:pPr marL="742950" lvl="1" indent="-285750">
              <a:spcBef>
                <a:spcPts val="600"/>
              </a:spcBef>
              <a:buFont typeface="Arial" panose="020B0604020202020204" pitchFamily="34" charset="0"/>
              <a:buChar char="•"/>
            </a:pPr>
            <a:r>
              <a:rPr lang="en-GB" sz="2200" dirty="0"/>
              <a:t>Most of the prominent applications to support qualitative data analysis offer similar solutions too</a:t>
            </a:r>
          </a:p>
        </p:txBody>
      </p:sp>
      <p:pic>
        <p:nvPicPr>
          <p:cNvPr id="42" name="Audio 41">
            <a:hlinkClick r:id="" action="ppaction://media"/>
            <a:extLst>
              <a:ext uri="{FF2B5EF4-FFF2-40B4-BE49-F238E27FC236}">
                <a16:creationId xmlns:a16="http://schemas.microsoft.com/office/drawing/2014/main" id="{BC677147-0612-7CE0-B81D-7EA44C1644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9802947"/>
      </p:ext>
    </p:extLst>
  </p:cSld>
  <p:clrMapOvr>
    <a:masterClrMapping/>
  </p:clrMapOvr>
  <mc:AlternateContent xmlns:mc="http://schemas.openxmlformats.org/markup-compatibility/2006" xmlns:p14="http://schemas.microsoft.com/office/powerpoint/2010/main">
    <mc:Choice Requires="p14">
      <p:transition spd="slow" p14:dur="2000" advTm="129402"/>
    </mc:Choice>
    <mc:Fallback xmlns="">
      <p:transition spd="slow" advTm="12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Requirements</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sp>
        <p:nvSpPr>
          <p:cNvPr id="3" name="TextBox 2">
            <a:extLst>
              <a:ext uri="{FF2B5EF4-FFF2-40B4-BE49-F238E27FC236}">
                <a16:creationId xmlns:a16="http://schemas.microsoft.com/office/drawing/2014/main" id="{F4455DE5-2597-93B0-1DF5-ED12A429E9B7}"/>
              </a:ext>
            </a:extLst>
          </p:cNvPr>
          <p:cNvSpPr txBox="1"/>
          <p:nvPr/>
        </p:nvSpPr>
        <p:spPr>
          <a:xfrm>
            <a:off x="3697357" y="507017"/>
            <a:ext cx="8412347" cy="6212697"/>
          </a:xfrm>
          <a:prstGeom prst="rect">
            <a:avLst/>
          </a:prstGeom>
        </p:spPr>
        <p:txBody>
          <a:bodyPr vert="horz" lIns="91440" tIns="45720" rIns="91440" bIns="45720" rtlCol="0" anchor="ctr">
            <a:noAutofit/>
          </a:bodyPr>
          <a:lstStyle/>
          <a:p>
            <a:pPr marL="457200" indent="-342900">
              <a:lnSpc>
                <a:spcPct val="90000"/>
              </a:lnSpc>
              <a:spcAft>
                <a:spcPts val="600"/>
              </a:spcAft>
              <a:buFont typeface="Arial" panose="020B0604020202020204" pitchFamily="34" charset="0"/>
              <a:buChar char="•"/>
            </a:pPr>
            <a:r>
              <a:rPr lang="en-GB" sz="2200" dirty="0"/>
              <a:t>Functional requirements prioritised using the </a:t>
            </a:r>
            <a:r>
              <a:rPr lang="en-GB" sz="2200" b="1" dirty="0" err="1"/>
              <a:t>MoSCoW</a:t>
            </a:r>
            <a:r>
              <a:rPr lang="en-GB" sz="2200" dirty="0"/>
              <a:t> technique</a:t>
            </a:r>
          </a:p>
          <a:p>
            <a:pPr marL="914400" lvl="1" indent="-342900">
              <a:lnSpc>
                <a:spcPct val="90000"/>
              </a:lnSpc>
              <a:spcAft>
                <a:spcPts val="600"/>
              </a:spcAft>
              <a:buFont typeface="Arial" panose="020B0604020202020204" pitchFamily="34" charset="0"/>
              <a:buChar char="•"/>
            </a:pPr>
            <a:r>
              <a:rPr lang="en-GB" sz="2200" u="sng" dirty="0"/>
              <a:t>Container requirements:</a:t>
            </a:r>
          </a:p>
          <a:p>
            <a:pPr marL="1371600" lvl="2" indent="-342900">
              <a:lnSpc>
                <a:spcPct val="90000"/>
              </a:lnSpc>
              <a:spcAft>
                <a:spcPts val="600"/>
              </a:spcAft>
              <a:buFont typeface="Arial" panose="020B0604020202020204" pitchFamily="34" charset="0"/>
              <a:buChar char="•"/>
            </a:pPr>
            <a:r>
              <a:rPr lang="en-GB" sz="2200" dirty="0"/>
              <a:t>Users must be able to upload a text for processing</a:t>
            </a:r>
            <a:endParaRPr lang="hu-HU" sz="2200" dirty="0"/>
          </a:p>
          <a:p>
            <a:pPr marL="1371600" lvl="2" indent="-342900">
              <a:lnSpc>
                <a:spcPct val="90000"/>
              </a:lnSpc>
              <a:spcAft>
                <a:spcPts val="600"/>
              </a:spcAft>
              <a:buFont typeface="Arial" panose="020B0604020202020204" pitchFamily="34" charset="0"/>
              <a:buChar char="•"/>
            </a:pPr>
            <a:r>
              <a:rPr lang="en-GB" sz="2200" dirty="0"/>
              <a:t>Users should receive valuable information about how the product processes</a:t>
            </a:r>
            <a:r>
              <a:rPr lang="hu-HU" sz="2200" dirty="0"/>
              <a:t> </a:t>
            </a:r>
            <a:r>
              <a:rPr lang="en-GB" sz="2200" dirty="0"/>
              <a:t>their texts</a:t>
            </a:r>
            <a:endParaRPr lang="hu-HU" sz="2200" dirty="0"/>
          </a:p>
          <a:p>
            <a:pPr marL="1371600" lvl="2" indent="-342900">
              <a:lnSpc>
                <a:spcPct val="90000"/>
              </a:lnSpc>
              <a:spcAft>
                <a:spcPts val="600"/>
              </a:spcAft>
              <a:buFont typeface="Arial" panose="020B0604020202020204" pitchFamily="34" charset="0"/>
              <a:buChar char="•"/>
            </a:pPr>
            <a:r>
              <a:rPr lang="en-GB" sz="2200" dirty="0"/>
              <a:t>The entire system could compile a zip file of all the result files to avoid cluttering and</a:t>
            </a:r>
            <a:endParaRPr lang="hu-HU" sz="2200" dirty="0"/>
          </a:p>
          <a:p>
            <a:pPr marL="914400" lvl="1" indent="-342900">
              <a:lnSpc>
                <a:spcPct val="90000"/>
              </a:lnSpc>
              <a:spcAft>
                <a:spcPts val="600"/>
              </a:spcAft>
              <a:buFont typeface="Arial" panose="020B0604020202020204" pitchFamily="34" charset="0"/>
              <a:buChar char="•"/>
            </a:pPr>
            <a:r>
              <a:rPr lang="en-GB" sz="2200" u="sng" dirty="0"/>
              <a:t>ML script requirements:</a:t>
            </a:r>
          </a:p>
          <a:p>
            <a:pPr marL="1371600" lvl="2" indent="-342900">
              <a:lnSpc>
                <a:spcPct val="90000"/>
              </a:lnSpc>
              <a:spcAft>
                <a:spcPts val="600"/>
              </a:spcAft>
              <a:buFont typeface="Arial" panose="020B0604020202020204" pitchFamily="34" charset="0"/>
              <a:buChar char="•"/>
            </a:pPr>
            <a:r>
              <a:rPr lang="en-GB" sz="2200" dirty="0"/>
              <a:t>The Machine learning script must be able to work with different file extensions</a:t>
            </a:r>
            <a:endParaRPr lang="hu-HU" sz="2200" dirty="0"/>
          </a:p>
          <a:p>
            <a:pPr marL="1371600" lvl="2" indent="-342900">
              <a:lnSpc>
                <a:spcPct val="90000"/>
              </a:lnSpc>
              <a:spcAft>
                <a:spcPts val="600"/>
              </a:spcAft>
              <a:buFont typeface="Arial" panose="020B0604020202020204" pitchFamily="34" charset="0"/>
              <a:buChar char="•"/>
            </a:pPr>
            <a:r>
              <a:rPr lang="en-GB" sz="2200" dirty="0"/>
              <a:t>The Machine learning script should be able to</a:t>
            </a:r>
            <a:r>
              <a:rPr lang="hu-HU" sz="2200" dirty="0"/>
              <a:t> </a:t>
            </a:r>
            <a:r>
              <a:rPr lang="en-GB" sz="2200" dirty="0"/>
              <a:t>automatically calculate the optimal parameters</a:t>
            </a:r>
            <a:r>
              <a:rPr lang="hu-HU" sz="2200" dirty="0"/>
              <a:t> </a:t>
            </a:r>
            <a:r>
              <a:rPr lang="en-GB" sz="2200" dirty="0"/>
              <a:t>for the machine learning models of their results</a:t>
            </a:r>
            <a:endParaRPr lang="hu-HU" sz="2200" dirty="0"/>
          </a:p>
          <a:p>
            <a:pPr marL="1371600" lvl="2" indent="-342900">
              <a:lnSpc>
                <a:spcPct val="90000"/>
              </a:lnSpc>
              <a:spcAft>
                <a:spcPts val="600"/>
              </a:spcAft>
              <a:buFont typeface="Arial" panose="020B0604020202020204" pitchFamily="34" charset="0"/>
              <a:buChar char="•"/>
            </a:pPr>
            <a:r>
              <a:rPr lang="en-GB" sz="2200" dirty="0"/>
              <a:t>The Machine learning script could provide visualization of the most important words and</a:t>
            </a:r>
            <a:br>
              <a:rPr lang="en-GB" sz="2200" dirty="0"/>
            </a:br>
            <a:r>
              <a:rPr lang="en-GB" sz="2200" dirty="0"/>
              <a:t>their contribution to the topics</a:t>
            </a:r>
            <a:endParaRPr lang="hu-HU" sz="2200" dirty="0"/>
          </a:p>
          <a:p>
            <a:pPr marL="457200" indent="-342900">
              <a:lnSpc>
                <a:spcPct val="90000"/>
              </a:lnSpc>
              <a:spcAft>
                <a:spcPts val="600"/>
              </a:spcAft>
              <a:buFont typeface="Arial" panose="020B0604020202020204" pitchFamily="34" charset="0"/>
              <a:buChar char="•"/>
            </a:pPr>
            <a:r>
              <a:rPr lang="en-GB" sz="2200" u="sng" dirty="0"/>
              <a:t>Non-functional requirements</a:t>
            </a:r>
          </a:p>
        </p:txBody>
      </p:sp>
      <p:pic>
        <p:nvPicPr>
          <p:cNvPr id="8" name="Audio 7">
            <a:hlinkClick r:id="" action="ppaction://media"/>
            <a:extLst>
              <a:ext uri="{FF2B5EF4-FFF2-40B4-BE49-F238E27FC236}">
                <a16:creationId xmlns:a16="http://schemas.microsoft.com/office/drawing/2014/main" id="{9A6D00FA-EA25-EA7A-76A7-8F635151A3C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0264100"/>
      </p:ext>
    </p:extLst>
  </p:cSld>
  <p:clrMapOvr>
    <a:masterClrMapping/>
  </p:clrMapOvr>
  <mc:AlternateContent xmlns:mc="http://schemas.openxmlformats.org/markup-compatibility/2006" xmlns:p14="http://schemas.microsoft.com/office/powerpoint/2010/main">
    <mc:Choice Requires="p14">
      <p:transition spd="slow" p14:dur="2000" advTm="54387"/>
    </mc:Choice>
    <mc:Fallback xmlns="">
      <p:transition spd="slow" advTm="54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Design</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pic>
        <p:nvPicPr>
          <p:cNvPr id="4" name="Picture 3" descr="A picture containing diagram&#10;&#10;Description automatically generated">
            <a:extLst>
              <a:ext uri="{FF2B5EF4-FFF2-40B4-BE49-F238E27FC236}">
                <a16:creationId xmlns:a16="http://schemas.microsoft.com/office/drawing/2014/main" id="{8F1736AD-BC0D-3A76-916C-5025EFC0C0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188" y="3206125"/>
            <a:ext cx="3600000" cy="2560000"/>
          </a:xfrm>
          <a:prstGeom prst="rect">
            <a:avLst/>
          </a:prstGeom>
          <a:effectLst>
            <a:outerShdw blurRad="63500" sx="102000" sy="102000" algn="ctr" rotWithShape="0">
              <a:prstClr val="black">
                <a:alpha val="40000"/>
              </a:prstClr>
            </a:outerShdw>
          </a:effectLst>
        </p:spPr>
      </p:pic>
      <p:pic>
        <p:nvPicPr>
          <p:cNvPr id="6" name="Picture 5" descr="Diagram&#10;&#10;Description automatically generated">
            <a:extLst>
              <a:ext uri="{FF2B5EF4-FFF2-40B4-BE49-F238E27FC236}">
                <a16:creationId xmlns:a16="http://schemas.microsoft.com/office/drawing/2014/main" id="{91D41F48-3D97-2CCB-522E-3BCDD6F24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4772" y="3206125"/>
            <a:ext cx="3600000" cy="2560000"/>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40FE6441-737F-FC23-C447-80A0B62CD309}"/>
              </a:ext>
            </a:extLst>
          </p:cNvPr>
          <p:cNvSpPr txBox="1"/>
          <p:nvPr/>
        </p:nvSpPr>
        <p:spPr>
          <a:xfrm>
            <a:off x="4254771" y="1587250"/>
            <a:ext cx="7757416" cy="769441"/>
          </a:xfrm>
          <a:prstGeom prst="rect">
            <a:avLst/>
          </a:prstGeom>
          <a:noFill/>
        </p:spPr>
        <p:txBody>
          <a:bodyPr wrap="square" rtlCol="0">
            <a:spAutoFit/>
          </a:bodyPr>
          <a:lstStyle/>
          <a:p>
            <a:r>
              <a:rPr lang="en-GB" sz="2200" dirty="0"/>
              <a:t>Based on requirements Figma wireframes were developed and converted into a realistic prototype</a:t>
            </a:r>
          </a:p>
        </p:txBody>
      </p:sp>
      <p:sp>
        <p:nvSpPr>
          <p:cNvPr id="5" name="TextBox 4">
            <a:extLst>
              <a:ext uri="{FF2B5EF4-FFF2-40B4-BE49-F238E27FC236}">
                <a16:creationId xmlns:a16="http://schemas.microsoft.com/office/drawing/2014/main" id="{B497708C-90F9-F0D7-7A64-1E9A01570669}"/>
              </a:ext>
            </a:extLst>
          </p:cNvPr>
          <p:cNvSpPr txBox="1"/>
          <p:nvPr/>
        </p:nvSpPr>
        <p:spPr>
          <a:xfrm>
            <a:off x="4254772" y="5766125"/>
            <a:ext cx="3600000" cy="338554"/>
          </a:xfrm>
          <a:prstGeom prst="rect">
            <a:avLst/>
          </a:prstGeom>
          <a:noFill/>
        </p:spPr>
        <p:txBody>
          <a:bodyPr wrap="square" rtlCol="0">
            <a:spAutoFit/>
          </a:bodyPr>
          <a:lstStyle/>
          <a:p>
            <a:pPr algn="ctr"/>
            <a:r>
              <a:rPr lang="en-GB" sz="1600" i="1" dirty="0"/>
              <a:t>Analyser start page</a:t>
            </a:r>
          </a:p>
        </p:txBody>
      </p:sp>
      <p:sp>
        <p:nvSpPr>
          <p:cNvPr id="8" name="TextBox 7">
            <a:extLst>
              <a:ext uri="{FF2B5EF4-FFF2-40B4-BE49-F238E27FC236}">
                <a16:creationId xmlns:a16="http://schemas.microsoft.com/office/drawing/2014/main" id="{A823B9E0-09E7-5365-47A7-EDF0AC675BDD}"/>
              </a:ext>
            </a:extLst>
          </p:cNvPr>
          <p:cNvSpPr txBox="1"/>
          <p:nvPr/>
        </p:nvSpPr>
        <p:spPr>
          <a:xfrm>
            <a:off x="8412187" y="5741581"/>
            <a:ext cx="3600000" cy="338554"/>
          </a:xfrm>
          <a:prstGeom prst="rect">
            <a:avLst/>
          </a:prstGeom>
          <a:noFill/>
        </p:spPr>
        <p:txBody>
          <a:bodyPr wrap="square" rtlCol="0">
            <a:spAutoFit/>
          </a:bodyPr>
          <a:lstStyle/>
          <a:p>
            <a:pPr algn="ctr"/>
            <a:r>
              <a:rPr lang="en-GB" sz="1600" i="1" dirty="0"/>
              <a:t>Analyser </a:t>
            </a:r>
            <a:r>
              <a:rPr lang="hu-HU" sz="1600" i="1" dirty="0" err="1"/>
              <a:t>results</a:t>
            </a:r>
            <a:r>
              <a:rPr lang="en-GB" sz="1600" i="1" dirty="0"/>
              <a:t> page</a:t>
            </a:r>
          </a:p>
        </p:txBody>
      </p:sp>
      <p:pic>
        <p:nvPicPr>
          <p:cNvPr id="20" name="Audio 19">
            <a:hlinkClick r:id="" action="ppaction://media"/>
            <a:extLst>
              <a:ext uri="{FF2B5EF4-FFF2-40B4-BE49-F238E27FC236}">
                <a16:creationId xmlns:a16="http://schemas.microsoft.com/office/drawing/2014/main" id="{C3B994BA-EE55-91F5-6D4D-477785BDEBB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4815496"/>
      </p:ext>
    </p:extLst>
  </p:cSld>
  <p:clrMapOvr>
    <a:masterClrMapping/>
  </p:clrMapOvr>
  <mc:AlternateContent xmlns:mc="http://schemas.openxmlformats.org/markup-compatibility/2006" xmlns:p14="http://schemas.microsoft.com/office/powerpoint/2010/main">
    <mc:Choice Requires="p14">
      <p:transition spd="slow" p14:dur="2000" advTm="57287"/>
    </mc:Choice>
    <mc:Fallback xmlns="">
      <p:transition spd="slow" advTm="57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Design</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pic>
        <p:nvPicPr>
          <p:cNvPr id="8" name="Picture 7" descr="Diagram&#10;&#10;Description automatically generated">
            <a:extLst>
              <a:ext uri="{FF2B5EF4-FFF2-40B4-BE49-F238E27FC236}">
                <a16:creationId xmlns:a16="http://schemas.microsoft.com/office/drawing/2014/main" id="{ABDC034E-D37C-7C5F-E1B0-243DC99C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3450" y="2583710"/>
            <a:ext cx="4960288" cy="3276000"/>
          </a:xfrm>
          <a:prstGeom prst="rect">
            <a:avLst/>
          </a:prstGeom>
          <a:effectLst>
            <a:outerShdw blurRad="63500" sx="102000" sy="102000" algn="ctr" rotWithShape="0">
              <a:prstClr val="black">
                <a:alpha val="40000"/>
              </a:prstClr>
            </a:outerShdw>
          </a:effectLst>
        </p:spPr>
      </p:pic>
      <p:pic>
        <p:nvPicPr>
          <p:cNvPr id="10" name="Picture 9" descr="Diagram, schematic&#10;&#10;Description automatically generated">
            <a:extLst>
              <a:ext uri="{FF2B5EF4-FFF2-40B4-BE49-F238E27FC236}">
                <a16:creationId xmlns:a16="http://schemas.microsoft.com/office/drawing/2014/main" id="{A774BCA3-C4DD-4C22-95B0-2A698FD734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9832" y="2583710"/>
            <a:ext cx="2770444" cy="327600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CC1B5396-8AF3-7498-3BD6-190798223BE7}"/>
              </a:ext>
            </a:extLst>
          </p:cNvPr>
          <p:cNvSpPr txBox="1"/>
          <p:nvPr/>
        </p:nvSpPr>
        <p:spPr>
          <a:xfrm>
            <a:off x="3953450" y="1116419"/>
            <a:ext cx="7986826" cy="1107996"/>
          </a:xfrm>
          <a:prstGeom prst="rect">
            <a:avLst/>
          </a:prstGeom>
          <a:noFill/>
        </p:spPr>
        <p:txBody>
          <a:bodyPr wrap="square" rtlCol="0">
            <a:spAutoFit/>
          </a:bodyPr>
          <a:lstStyle/>
          <a:p>
            <a:r>
              <a:rPr lang="en-GB" sz="2200" dirty="0"/>
              <a:t>Based on requirements</a:t>
            </a:r>
            <a:r>
              <a:rPr lang="hu-HU" sz="2200" dirty="0"/>
              <a:t> a </a:t>
            </a:r>
            <a:r>
              <a:rPr lang="en-GB" sz="2200" dirty="0"/>
              <a:t>system architecture diagram and a user activity diagram was sketched out to represent the inner logic of the proposed system.</a:t>
            </a:r>
          </a:p>
        </p:txBody>
      </p:sp>
      <p:sp>
        <p:nvSpPr>
          <p:cNvPr id="3" name="TextBox 2">
            <a:extLst>
              <a:ext uri="{FF2B5EF4-FFF2-40B4-BE49-F238E27FC236}">
                <a16:creationId xmlns:a16="http://schemas.microsoft.com/office/drawing/2014/main" id="{95FCAE60-FE98-6894-E367-61923E97394C}"/>
              </a:ext>
            </a:extLst>
          </p:cNvPr>
          <p:cNvSpPr txBox="1"/>
          <p:nvPr/>
        </p:nvSpPr>
        <p:spPr>
          <a:xfrm>
            <a:off x="3953450" y="5859710"/>
            <a:ext cx="4960288" cy="338554"/>
          </a:xfrm>
          <a:prstGeom prst="rect">
            <a:avLst/>
          </a:prstGeom>
          <a:noFill/>
        </p:spPr>
        <p:txBody>
          <a:bodyPr wrap="square" rtlCol="0">
            <a:spAutoFit/>
          </a:bodyPr>
          <a:lstStyle/>
          <a:p>
            <a:pPr algn="ctr"/>
            <a:r>
              <a:rPr lang="en-GB" sz="1600" i="1" dirty="0"/>
              <a:t>Proposed Software Architecture</a:t>
            </a:r>
          </a:p>
        </p:txBody>
      </p:sp>
      <p:sp>
        <p:nvSpPr>
          <p:cNvPr id="4" name="TextBox 3">
            <a:extLst>
              <a:ext uri="{FF2B5EF4-FFF2-40B4-BE49-F238E27FC236}">
                <a16:creationId xmlns:a16="http://schemas.microsoft.com/office/drawing/2014/main" id="{DD0DD2B8-B3A5-28A6-5F99-38EC4B44B265}"/>
              </a:ext>
            </a:extLst>
          </p:cNvPr>
          <p:cNvSpPr txBox="1"/>
          <p:nvPr/>
        </p:nvSpPr>
        <p:spPr>
          <a:xfrm>
            <a:off x="9169831" y="5859710"/>
            <a:ext cx="2770445" cy="338554"/>
          </a:xfrm>
          <a:prstGeom prst="rect">
            <a:avLst/>
          </a:prstGeom>
          <a:noFill/>
        </p:spPr>
        <p:txBody>
          <a:bodyPr wrap="square" rtlCol="0">
            <a:spAutoFit/>
          </a:bodyPr>
          <a:lstStyle/>
          <a:p>
            <a:pPr algn="ctr"/>
            <a:r>
              <a:rPr lang="en-GB" sz="1600" i="1" dirty="0"/>
              <a:t>Activity Diagram</a:t>
            </a:r>
          </a:p>
        </p:txBody>
      </p:sp>
      <p:pic>
        <p:nvPicPr>
          <p:cNvPr id="35" name="Audio 34">
            <a:hlinkClick r:id="" action="ppaction://media"/>
            <a:extLst>
              <a:ext uri="{FF2B5EF4-FFF2-40B4-BE49-F238E27FC236}">
                <a16:creationId xmlns:a16="http://schemas.microsoft.com/office/drawing/2014/main" id="{7DE8C568-3E4A-7FA0-8D5D-40E1E4965C1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7987439"/>
      </p:ext>
    </p:extLst>
  </p:cSld>
  <p:clrMapOvr>
    <a:masterClrMapping/>
  </p:clrMapOvr>
  <mc:AlternateContent xmlns:mc="http://schemas.openxmlformats.org/markup-compatibility/2006" xmlns:p14="http://schemas.microsoft.com/office/powerpoint/2010/main">
    <mc:Choice Requires="p14">
      <p:transition spd="slow" p14:dur="2000" advTm="75954"/>
    </mc:Choice>
    <mc:Fallback xmlns="">
      <p:transition spd="slow" advTm="7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en-GB" sz="4800" b="1" u="sng" dirty="0">
                <a:solidFill>
                  <a:schemeClr val="bg1"/>
                </a:solidFill>
              </a:rPr>
              <a:t>Technologies</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pic>
        <p:nvPicPr>
          <p:cNvPr id="4" name="Picture 3" descr="Logo, icon&#10;&#10;Description automatically generated">
            <a:extLst>
              <a:ext uri="{FF2B5EF4-FFF2-40B4-BE49-F238E27FC236}">
                <a16:creationId xmlns:a16="http://schemas.microsoft.com/office/drawing/2014/main" id="{70D3B0C9-7C8C-377C-9119-BDAAAFA92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685" y="2195155"/>
            <a:ext cx="2456937" cy="2467690"/>
          </a:xfrm>
          <a:prstGeom prst="rect">
            <a:avLst/>
          </a:prstGeom>
        </p:spPr>
      </p:pic>
      <p:pic>
        <p:nvPicPr>
          <p:cNvPr id="6" name="Picture 5" descr="Logo&#10;&#10;Description automatically generated">
            <a:extLst>
              <a:ext uri="{FF2B5EF4-FFF2-40B4-BE49-F238E27FC236}">
                <a16:creationId xmlns:a16="http://schemas.microsoft.com/office/drawing/2014/main" id="{6F9A6B9E-4BBA-5552-DC34-F154DB3F0B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9049" y="2790780"/>
            <a:ext cx="1892728" cy="861191"/>
          </a:xfrm>
          <a:prstGeom prst="rect">
            <a:avLst/>
          </a:prstGeom>
        </p:spPr>
      </p:pic>
      <p:pic>
        <p:nvPicPr>
          <p:cNvPr id="9" name="Picture 8" descr="Logo, company name&#10;&#10;Description automatically generated">
            <a:extLst>
              <a:ext uri="{FF2B5EF4-FFF2-40B4-BE49-F238E27FC236}">
                <a16:creationId xmlns:a16="http://schemas.microsoft.com/office/drawing/2014/main" id="{9C239861-010D-B235-AA57-0854C91766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5475" y="1820135"/>
            <a:ext cx="2095500" cy="962025"/>
          </a:xfrm>
          <a:prstGeom prst="rect">
            <a:avLst/>
          </a:prstGeom>
        </p:spPr>
      </p:pic>
      <p:pic>
        <p:nvPicPr>
          <p:cNvPr id="11" name="Graphic 10">
            <a:extLst>
              <a:ext uri="{FF2B5EF4-FFF2-40B4-BE49-F238E27FC236}">
                <a16:creationId xmlns:a16="http://schemas.microsoft.com/office/drawing/2014/main" id="{2A5D7E4D-CEA2-EB60-061C-197573E22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45349" y="1251464"/>
            <a:ext cx="4825400" cy="1030909"/>
          </a:xfrm>
          <a:prstGeom prst="rect">
            <a:avLst/>
          </a:prstGeom>
        </p:spPr>
      </p:pic>
      <p:pic>
        <p:nvPicPr>
          <p:cNvPr id="13" name="Picture 12" descr="Icon&#10;&#10;Description automatically generated">
            <a:extLst>
              <a:ext uri="{FF2B5EF4-FFF2-40B4-BE49-F238E27FC236}">
                <a16:creationId xmlns:a16="http://schemas.microsoft.com/office/drawing/2014/main" id="{D96C64BC-BC3F-DA43-2172-C977E1999A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1046" y="3429000"/>
            <a:ext cx="1636212" cy="1779933"/>
          </a:xfrm>
          <a:prstGeom prst="rect">
            <a:avLst/>
          </a:prstGeom>
        </p:spPr>
      </p:pic>
      <p:pic>
        <p:nvPicPr>
          <p:cNvPr id="15" name="Picture 14" descr="Logo&#10;&#10;Description automatically generated">
            <a:extLst>
              <a:ext uri="{FF2B5EF4-FFF2-40B4-BE49-F238E27FC236}">
                <a16:creationId xmlns:a16="http://schemas.microsoft.com/office/drawing/2014/main" id="{7334AAD6-0950-562B-7FF6-12D92C38A2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08690" y="4108088"/>
            <a:ext cx="2615610" cy="935080"/>
          </a:xfrm>
          <a:prstGeom prst="rect">
            <a:avLst/>
          </a:prstGeom>
        </p:spPr>
      </p:pic>
      <p:pic>
        <p:nvPicPr>
          <p:cNvPr id="17" name="Picture 16" descr="Logo&#10;&#10;Description automatically generated">
            <a:extLst>
              <a:ext uri="{FF2B5EF4-FFF2-40B4-BE49-F238E27FC236}">
                <a16:creationId xmlns:a16="http://schemas.microsoft.com/office/drawing/2014/main" id="{41B7C46F-1931-B628-CCF5-07B897111A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41528" y="4856015"/>
            <a:ext cx="2573079" cy="1286540"/>
          </a:xfrm>
          <a:prstGeom prst="rect">
            <a:avLst/>
          </a:prstGeom>
        </p:spPr>
      </p:pic>
      <p:pic>
        <p:nvPicPr>
          <p:cNvPr id="8" name="Audio 7">
            <a:hlinkClick r:id="" action="ppaction://media"/>
            <a:extLst>
              <a:ext uri="{FF2B5EF4-FFF2-40B4-BE49-F238E27FC236}">
                <a16:creationId xmlns:a16="http://schemas.microsoft.com/office/drawing/2014/main" id="{C6CCA97B-1A3D-9BBF-8B50-89CCAFDC7091}"/>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4119573"/>
      </p:ext>
    </p:extLst>
  </p:cSld>
  <p:clrMapOvr>
    <a:masterClrMapping/>
  </p:clrMapOvr>
  <mc:AlternateContent xmlns:mc="http://schemas.openxmlformats.org/markup-compatibility/2006" xmlns:p14="http://schemas.microsoft.com/office/powerpoint/2010/main">
    <mc:Choice Requires="p14">
      <p:transition spd="slow" p14:dur="2000" advTm="30397"/>
    </mc:Choice>
    <mc:Fallback xmlns="">
      <p:transition spd="slow" advTm="3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12192000" cy="6858000"/>
          </a:xfrm>
          <a:solidFill>
            <a:srgbClr val="003B6F"/>
          </a:solidFill>
        </p:spPr>
        <p:txBody>
          <a:bodyPr>
            <a:noAutofit/>
          </a:bodyPr>
          <a:lstStyle/>
          <a:p>
            <a:pPr algn="ctr"/>
            <a:r>
              <a:rPr lang="en-GB" b="1" u="sng" dirty="0">
                <a:solidFill>
                  <a:schemeClr val="bg1"/>
                </a:solidFill>
              </a:rPr>
              <a:t>Demonstration</a:t>
            </a:r>
            <a:r>
              <a:rPr lang="hu-HU" b="1" u="sng" dirty="0">
                <a:solidFill>
                  <a:schemeClr val="bg1"/>
                </a:solidFill>
              </a:rPr>
              <a:t> </a:t>
            </a:r>
            <a:r>
              <a:rPr lang="en-GB" b="1" u="sng" dirty="0">
                <a:solidFill>
                  <a:schemeClr val="bg1"/>
                </a:solidFill>
              </a:rPr>
              <a:t>of the finished system</a:t>
            </a: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2">
            <a:alphaModFix amt="70000"/>
            <a:extLst>
              <a:ext uri="{28A0092B-C50C-407E-A947-70E740481C1C}">
                <a14:useLocalDpi xmlns:a14="http://schemas.microsoft.com/office/drawing/2010/main" val="0"/>
              </a:ext>
            </a:extLst>
          </a:blip>
          <a:stretch>
            <a:fillRect/>
          </a:stretch>
        </p:blipFill>
        <p:spPr>
          <a:xfrm>
            <a:off x="10116495" y="0"/>
            <a:ext cx="2075505" cy="475181"/>
          </a:xfrm>
        </p:spPr>
      </p:pic>
    </p:spTree>
    <p:extLst>
      <p:ext uri="{BB962C8B-B14F-4D97-AF65-F5344CB8AC3E}">
        <p14:creationId xmlns:p14="http://schemas.microsoft.com/office/powerpoint/2010/main" val="34759552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621-814B-175E-C356-FCF0A5B7BC09}"/>
              </a:ext>
            </a:extLst>
          </p:cNvPr>
          <p:cNvSpPr>
            <a:spLocks noGrp="1"/>
          </p:cNvSpPr>
          <p:nvPr>
            <p:ph type="title"/>
          </p:nvPr>
        </p:nvSpPr>
        <p:spPr>
          <a:xfrm>
            <a:off x="0" y="0"/>
            <a:ext cx="3697357" cy="6858000"/>
          </a:xfrm>
          <a:solidFill>
            <a:srgbClr val="003B6F"/>
          </a:solidFill>
        </p:spPr>
        <p:txBody>
          <a:bodyPr>
            <a:noAutofit/>
          </a:bodyPr>
          <a:lstStyle/>
          <a:p>
            <a:pPr algn="ctr"/>
            <a:r>
              <a:rPr lang="hu-HU" b="1" u="sng" dirty="0">
                <a:solidFill>
                  <a:schemeClr val="bg1"/>
                </a:solidFill>
              </a:rPr>
              <a:t>Testing</a:t>
            </a:r>
            <a:endParaRPr lang="en-GB" b="1" u="sng" dirty="0">
              <a:solidFill>
                <a:schemeClr val="bg1"/>
              </a:solidFill>
            </a:endParaRPr>
          </a:p>
        </p:txBody>
      </p:sp>
      <p:pic>
        <p:nvPicPr>
          <p:cNvPr id="7" name="Content Placeholder 6" descr="A picture containing text, clock&#10;&#10;Description automatically generated">
            <a:extLst>
              <a:ext uri="{FF2B5EF4-FFF2-40B4-BE49-F238E27FC236}">
                <a16:creationId xmlns:a16="http://schemas.microsoft.com/office/drawing/2014/main" id="{093FCD34-0992-4D09-7601-D3BD6DA7979C}"/>
              </a:ext>
            </a:extLst>
          </p:cNvPr>
          <p:cNvPicPr>
            <a:picLocks noGrp="1" noChangeAspect="1"/>
          </p:cNvPicPr>
          <p:nvPr>
            <p:ph idx="1"/>
          </p:nvPr>
        </p:nvPicPr>
        <p:blipFill>
          <a:blip r:embed="rId5">
            <a:alphaModFix amt="70000"/>
            <a:extLst>
              <a:ext uri="{28A0092B-C50C-407E-A947-70E740481C1C}">
                <a14:useLocalDpi xmlns:a14="http://schemas.microsoft.com/office/drawing/2010/main" val="0"/>
              </a:ext>
            </a:extLst>
          </a:blip>
          <a:stretch>
            <a:fillRect/>
          </a:stretch>
        </p:blipFill>
        <p:spPr>
          <a:xfrm>
            <a:off x="10116495" y="0"/>
            <a:ext cx="2075505" cy="475181"/>
          </a:xfrm>
        </p:spPr>
      </p:pic>
      <p:pic>
        <p:nvPicPr>
          <p:cNvPr id="4" name="Picture 3" descr="Table&#10;&#10;Description automatically generated">
            <a:extLst>
              <a:ext uri="{FF2B5EF4-FFF2-40B4-BE49-F238E27FC236}">
                <a16:creationId xmlns:a16="http://schemas.microsoft.com/office/drawing/2014/main" id="{D9D138AE-8BAE-793E-5A3C-29D8B6310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2943" y="3205705"/>
            <a:ext cx="4088253" cy="27720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223E57C5-7A25-F66D-EAE5-9C3F2AA34148}"/>
              </a:ext>
            </a:extLst>
          </p:cNvPr>
          <p:cNvPicPr>
            <a:picLocks noChangeAspect="1"/>
          </p:cNvPicPr>
          <p:nvPr/>
        </p:nvPicPr>
        <p:blipFill rotWithShape="1">
          <a:blip r:embed="rId7">
            <a:extLst>
              <a:ext uri="{28A0092B-C50C-407E-A947-70E740481C1C}">
                <a14:useLocalDpi xmlns:a14="http://schemas.microsoft.com/office/drawing/2010/main" val="0"/>
              </a:ext>
            </a:extLst>
          </a:blip>
          <a:srcRect r="27542"/>
          <a:stretch/>
        </p:blipFill>
        <p:spPr>
          <a:xfrm>
            <a:off x="8296785" y="3205705"/>
            <a:ext cx="3639419" cy="2772000"/>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C7009D36-3419-F25D-5F7A-B6407767CA61}"/>
              </a:ext>
            </a:extLst>
          </p:cNvPr>
          <p:cNvSpPr txBox="1"/>
          <p:nvPr/>
        </p:nvSpPr>
        <p:spPr>
          <a:xfrm>
            <a:off x="3952944" y="1318440"/>
            <a:ext cx="7983260" cy="1446550"/>
          </a:xfrm>
          <a:prstGeom prst="rect">
            <a:avLst/>
          </a:prstGeom>
          <a:noFill/>
        </p:spPr>
        <p:txBody>
          <a:bodyPr wrap="square" rtlCol="0">
            <a:spAutoFit/>
          </a:bodyPr>
          <a:lstStyle/>
          <a:p>
            <a:r>
              <a:rPr lang="en-GB" sz="2200" dirty="0"/>
              <a:t>Two major type of testing – Manual Testing and Unit Testing:</a:t>
            </a:r>
          </a:p>
          <a:p>
            <a:pPr marL="800100" lvl="1" indent="-342900">
              <a:buFont typeface="+mj-lt"/>
              <a:buAutoNum type="arabicPeriod"/>
            </a:pPr>
            <a:r>
              <a:rPr lang="en-GB" sz="2200" dirty="0"/>
              <a:t>Manual Testing table filled out after every deployment</a:t>
            </a:r>
          </a:p>
          <a:p>
            <a:pPr marL="800100" lvl="1" indent="-342900">
              <a:buFont typeface="+mj-lt"/>
              <a:buAutoNum type="arabicPeriod"/>
            </a:pPr>
            <a:r>
              <a:rPr lang="en-GB" sz="2200" dirty="0"/>
              <a:t>Unit tests developed concurrently to code base and run as part of the CI pipeline</a:t>
            </a:r>
          </a:p>
        </p:txBody>
      </p:sp>
      <p:sp>
        <p:nvSpPr>
          <p:cNvPr id="3" name="TextBox 2">
            <a:extLst>
              <a:ext uri="{FF2B5EF4-FFF2-40B4-BE49-F238E27FC236}">
                <a16:creationId xmlns:a16="http://schemas.microsoft.com/office/drawing/2014/main" id="{6BEE2B9D-8714-4D9F-61A6-65D3A978A137}"/>
              </a:ext>
            </a:extLst>
          </p:cNvPr>
          <p:cNvSpPr txBox="1"/>
          <p:nvPr/>
        </p:nvSpPr>
        <p:spPr>
          <a:xfrm>
            <a:off x="3952943" y="5977705"/>
            <a:ext cx="4088253" cy="338554"/>
          </a:xfrm>
          <a:prstGeom prst="rect">
            <a:avLst/>
          </a:prstGeom>
          <a:noFill/>
        </p:spPr>
        <p:txBody>
          <a:bodyPr wrap="square" rtlCol="0">
            <a:spAutoFit/>
          </a:bodyPr>
          <a:lstStyle/>
          <a:p>
            <a:pPr algn="ctr"/>
            <a:r>
              <a:rPr lang="en-GB" sz="1600" i="1" dirty="0"/>
              <a:t>Manual Testing Table</a:t>
            </a:r>
          </a:p>
        </p:txBody>
      </p:sp>
      <p:sp>
        <p:nvSpPr>
          <p:cNvPr id="5" name="TextBox 4">
            <a:extLst>
              <a:ext uri="{FF2B5EF4-FFF2-40B4-BE49-F238E27FC236}">
                <a16:creationId xmlns:a16="http://schemas.microsoft.com/office/drawing/2014/main" id="{DEBE4C71-C129-56B2-D9A6-1C14B5E9DC6D}"/>
              </a:ext>
            </a:extLst>
          </p:cNvPr>
          <p:cNvSpPr txBox="1"/>
          <p:nvPr/>
        </p:nvSpPr>
        <p:spPr>
          <a:xfrm>
            <a:off x="8296782" y="6018311"/>
            <a:ext cx="3639420" cy="338554"/>
          </a:xfrm>
          <a:prstGeom prst="rect">
            <a:avLst/>
          </a:prstGeom>
          <a:noFill/>
        </p:spPr>
        <p:txBody>
          <a:bodyPr wrap="square" rtlCol="0">
            <a:spAutoFit/>
          </a:bodyPr>
          <a:lstStyle/>
          <a:p>
            <a:pPr algn="ctr"/>
            <a:r>
              <a:rPr lang="en-GB" sz="1600" i="1" dirty="0"/>
              <a:t>Unit Test Coverage Report</a:t>
            </a:r>
          </a:p>
        </p:txBody>
      </p:sp>
      <p:pic>
        <p:nvPicPr>
          <p:cNvPr id="11" name="Audio 10">
            <a:hlinkClick r:id="" action="ppaction://media"/>
            <a:extLst>
              <a:ext uri="{FF2B5EF4-FFF2-40B4-BE49-F238E27FC236}">
                <a16:creationId xmlns:a16="http://schemas.microsoft.com/office/drawing/2014/main" id="{A6EC75C6-35F9-0950-9CB9-382AD2B70FD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5925228"/>
      </p:ext>
    </p:extLst>
  </p:cSld>
  <p:clrMapOvr>
    <a:masterClrMapping/>
  </p:clrMapOvr>
  <mc:AlternateContent xmlns:mc="http://schemas.openxmlformats.org/markup-compatibility/2006" xmlns:p14="http://schemas.microsoft.com/office/powerpoint/2010/main">
    <mc:Choice Requires="p14">
      <p:transition spd="slow" p14:dur="2000" advTm="41118"/>
    </mc:Choice>
    <mc:Fallback xmlns="">
      <p:transition spd="slow" advTm="4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961dc3e-f88d-4675-8ba8-c2916faa02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5D03773AD1FDE4F8E6DEB4EAF321D67" ma:contentTypeVersion="14" ma:contentTypeDescription="Create a new document." ma:contentTypeScope="" ma:versionID="bd28b1ca6e2381045b79d1e3e4b133a3">
  <xsd:schema xmlns:xsd="http://www.w3.org/2001/XMLSchema" xmlns:xs="http://www.w3.org/2001/XMLSchema" xmlns:p="http://schemas.microsoft.com/office/2006/metadata/properties" xmlns:ns3="9961dc3e-f88d-4675-8ba8-c2916faa02fd" xmlns:ns4="e7c74935-2262-4f1c-b9e8-81ab58f63c02" targetNamespace="http://schemas.microsoft.com/office/2006/metadata/properties" ma:root="true" ma:fieldsID="15fc3328984cd0b1e0053c9deec07173" ns3:_="" ns4:_="">
    <xsd:import namespace="9961dc3e-f88d-4675-8ba8-c2916faa02fd"/>
    <xsd:import namespace="e7c74935-2262-4f1c-b9e8-81ab58f63c0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61dc3e-f88d-4675-8ba8-c2916faa02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74935-2262-4f1c-b9e8-81ab58f63c0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CE25C5-D1C1-4CC0-9005-731E380016D6}">
  <ds:schemaRefs>
    <ds:schemaRef ds:uri="9961dc3e-f88d-4675-8ba8-c2916faa02fd"/>
    <ds:schemaRef ds:uri="http://www.w3.org/XML/1998/namespace"/>
    <ds:schemaRef ds:uri="http://schemas.microsoft.com/office/2006/metadata/properties"/>
    <ds:schemaRef ds:uri="e7c74935-2262-4f1c-b9e8-81ab58f63c02"/>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4AA19A6E-215C-44E4-992E-C792E80E3BB0}">
  <ds:schemaRefs>
    <ds:schemaRef ds:uri="http://schemas.microsoft.com/sharepoint/v3/contenttype/forms"/>
  </ds:schemaRefs>
</ds:datastoreItem>
</file>

<file path=customXml/itemProps3.xml><?xml version="1.0" encoding="utf-8"?>
<ds:datastoreItem xmlns:ds="http://schemas.openxmlformats.org/officeDocument/2006/customXml" ds:itemID="{0FFBFA84-3310-45D3-94CC-C24873FB1C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61dc3e-f88d-4675-8ba8-c2916faa02fd"/>
    <ds:schemaRef ds:uri="e7c74935-2262-4f1c-b9e8-81ab58f63c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597</TotalTime>
  <Words>2343</Words>
  <Application>Microsoft Office PowerPoint</Application>
  <PresentationFormat>Widescreen</PresentationFormat>
  <Paragraphs>87</Paragraphs>
  <Slides>12</Slides>
  <Notes>10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Developing a Machine Learning webapp for Qualitative Data Analysis</vt:lpstr>
      <vt:lpstr>Overview</vt:lpstr>
      <vt:lpstr>Background</vt:lpstr>
      <vt:lpstr>Requirements</vt:lpstr>
      <vt:lpstr>Design</vt:lpstr>
      <vt:lpstr>Design</vt:lpstr>
      <vt:lpstr>Technologies</vt:lpstr>
      <vt:lpstr>Demonstration of the finished system</vt:lpstr>
      <vt:lpstr>Testing</vt:lpstr>
      <vt:lpstr>Evaluation</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Qualitative Data Analysis</dc:title>
  <dc:creator>Zsolt Takacs (student)</dc:creator>
  <cp:lastModifiedBy>Zsolt Takacs (student)</cp:lastModifiedBy>
  <cp:revision>2</cp:revision>
  <dcterms:created xsi:type="dcterms:W3CDTF">2023-03-11T10:46:32Z</dcterms:created>
  <dcterms:modified xsi:type="dcterms:W3CDTF">2023-03-23T12:23:15Z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0x01010035D03773AD1FDE4F8E6DEB4EAF321D67</vt:lpwstr>
  </property>
</Properties>
</file>